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notesMasterIdLst>
    <p:notesMasterId r:id="rId22"/>
  </p:notesMasterIdLst>
  <p:sldIdLst>
    <p:sldId id="258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295" r:id="rId12"/>
    <p:sldId id="296" r:id="rId13"/>
    <p:sldId id="291" r:id="rId14"/>
    <p:sldId id="297" r:id="rId15"/>
    <p:sldId id="292" r:id="rId16"/>
    <p:sldId id="305" r:id="rId17"/>
    <p:sldId id="306" r:id="rId18"/>
    <p:sldId id="307" r:id="rId19"/>
    <p:sldId id="293" r:id="rId20"/>
    <p:sldId id="294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3596138290108E-2"/>
          <c:y val="2.0589542437767994E-2"/>
          <c:w val="0.89951621034584828"/>
          <c:h val="0.5066126911824612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80225951484458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191732912451924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76882877802985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374527364757156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8022595148445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191623124939069E-2"/>
                  <c:y val="-3.5154817110425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768828778029798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1304925594806786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585924538211764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76882877802985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374527364757156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585924538211764E-2"/>
                  <c:y val="-4.0076751166973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8213124789767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Юговское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Усть-Качкинское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Двуреченское </c:v>
                </c:pt>
                <c:pt idx="11">
                  <c:v>Бершетское</c:v>
                </c:pt>
                <c:pt idx="12">
                  <c:v>Гамовское </c:v>
                </c:pt>
                <c:pt idx="13">
                  <c:v>Кондратовское </c:v>
                </c:pt>
                <c:pt idx="14">
                  <c:v>Фроловское 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154.19999999999999</c:v>
                </c:pt>
                <c:pt idx="1">
                  <c:v>150.5</c:v>
                </c:pt>
                <c:pt idx="2">
                  <c:v>149.5</c:v>
                </c:pt>
                <c:pt idx="3">
                  <c:v>149.4</c:v>
                </c:pt>
                <c:pt idx="4">
                  <c:v>148.30000000000001</c:v>
                </c:pt>
                <c:pt idx="5">
                  <c:v>130.80000000000001</c:v>
                </c:pt>
                <c:pt idx="6">
                  <c:v>126.5</c:v>
                </c:pt>
                <c:pt idx="7">
                  <c:v>125.4</c:v>
                </c:pt>
                <c:pt idx="8">
                  <c:v>122.3</c:v>
                </c:pt>
                <c:pt idx="9">
                  <c:v>119.1</c:v>
                </c:pt>
                <c:pt idx="10">
                  <c:v>112.4</c:v>
                </c:pt>
                <c:pt idx="11">
                  <c:v>109.5</c:v>
                </c:pt>
                <c:pt idx="12">
                  <c:v>105.9</c:v>
                </c:pt>
                <c:pt idx="13">
                  <c:v>100.2</c:v>
                </c:pt>
                <c:pt idx="14">
                  <c:v>96.4</c:v>
                </c:pt>
                <c:pt idx="15">
                  <c:v>93.5</c:v>
                </c:pt>
                <c:pt idx="16">
                  <c:v>42.7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374527364757156E-2"/>
                  <c:y val="4.0076944943904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487829834624873E-2"/>
                  <c:y val="3.26940438590831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065145275228512E-2"/>
                  <c:y val="2.2850175745987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80225951484458E-2"/>
                  <c:y val="4.253791197217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191623124939069E-2"/>
                  <c:y val="4.499887900045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768828778029798E-2"/>
                  <c:y val="5.2381780085273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5247939727533741E-2"/>
                  <c:y val="4.99208130569996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487829834624873E-2"/>
                  <c:y val="2.53111427742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76882877802985E-2"/>
                  <c:y val="5.238178008527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8276432661170265E-2"/>
                  <c:y val="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882131247897571E-2"/>
                  <c:y val="2.53111427742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487939622137731E-2"/>
                  <c:y val="2.2849788192125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9670734074442959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Юговское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Усть-Качкинское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Двуреченское </c:v>
                </c:pt>
                <c:pt idx="11">
                  <c:v>Бершетское</c:v>
                </c:pt>
                <c:pt idx="12">
                  <c:v>Гамовское </c:v>
                </c:pt>
                <c:pt idx="13">
                  <c:v>Кондратовское </c:v>
                </c:pt>
                <c:pt idx="14">
                  <c:v>Фроловское 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104.7</c:v>
                </c:pt>
                <c:pt idx="1">
                  <c:v>87.4</c:v>
                </c:pt>
                <c:pt idx="2">
                  <c:v>83.8</c:v>
                </c:pt>
                <c:pt idx="3">
                  <c:v>100.4</c:v>
                </c:pt>
                <c:pt idx="4">
                  <c:v>100.1</c:v>
                </c:pt>
                <c:pt idx="5">
                  <c:v>101.4</c:v>
                </c:pt>
                <c:pt idx="6">
                  <c:v>103.5</c:v>
                </c:pt>
                <c:pt idx="7">
                  <c:v>102.7</c:v>
                </c:pt>
                <c:pt idx="8">
                  <c:v>79.400000000000006</c:v>
                </c:pt>
                <c:pt idx="9">
                  <c:v>104.1</c:v>
                </c:pt>
                <c:pt idx="10">
                  <c:v>98.4</c:v>
                </c:pt>
                <c:pt idx="11">
                  <c:v>94.2</c:v>
                </c:pt>
                <c:pt idx="12">
                  <c:v>98.4</c:v>
                </c:pt>
                <c:pt idx="13">
                  <c:v>103.1</c:v>
                </c:pt>
                <c:pt idx="14">
                  <c:v>92.6</c:v>
                </c:pt>
                <c:pt idx="15">
                  <c:v>94.9</c:v>
                </c:pt>
                <c:pt idx="16">
                  <c:v>95.5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856650883613816E-2"/>
                  <c:y val="-5.7421918069950756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Юговское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Усть-Качкинское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Двуреченское </c:v>
                </c:pt>
                <c:pt idx="11">
                  <c:v>Бершетское</c:v>
                </c:pt>
                <c:pt idx="12">
                  <c:v>Гамовское </c:v>
                </c:pt>
                <c:pt idx="13">
                  <c:v>Кондратовское </c:v>
                </c:pt>
                <c:pt idx="14">
                  <c:v>Фроловское 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96.1</c:v>
                </c:pt>
                <c:pt idx="1">
                  <c:v>96.1</c:v>
                </c:pt>
                <c:pt idx="2">
                  <c:v>96.1</c:v>
                </c:pt>
                <c:pt idx="3">
                  <c:v>96.1</c:v>
                </c:pt>
                <c:pt idx="4">
                  <c:v>96.1</c:v>
                </c:pt>
                <c:pt idx="5">
                  <c:v>96.1</c:v>
                </c:pt>
                <c:pt idx="6">
                  <c:v>96.1</c:v>
                </c:pt>
                <c:pt idx="7">
                  <c:v>96.1</c:v>
                </c:pt>
                <c:pt idx="8">
                  <c:v>96.1</c:v>
                </c:pt>
                <c:pt idx="9">
                  <c:v>96.1</c:v>
                </c:pt>
                <c:pt idx="10">
                  <c:v>96.1</c:v>
                </c:pt>
                <c:pt idx="11">
                  <c:v>96.1</c:v>
                </c:pt>
                <c:pt idx="12">
                  <c:v>96.1</c:v>
                </c:pt>
                <c:pt idx="13">
                  <c:v>96.1</c:v>
                </c:pt>
                <c:pt idx="14">
                  <c:v>96.1</c:v>
                </c:pt>
                <c:pt idx="15">
                  <c:v>96.1</c:v>
                </c:pt>
                <c:pt idx="16">
                  <c:v>96.1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99616"/>
        <c:axId val="84401152"/>
      </c:lineChart>
      <c:catAx>
        <c:axId val="84399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4401152"/>
        <c:crosses val="autoZero"/>
        <c:auto val="1"/>
        <c:lblAlgn val="ctr"/>
        <c:lblOffset val="100"/>
        <c:noMultiLvlLbl val="0"/>
      </c:catAx>
      <c:valAx>
        <c:axId val="84401152"/>
        <c:scaling>
          <c:orientation val="minMax"/>
          <c:max val="160"/>
          <c:min val="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4399616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79715617183676291"/>
          <c:w val="0.6018812749052973"/>
          <c:h val="0.20038295294516825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60.7</c:v>
                </c:pt>
                <c:pt idx="1">
                  <c:v>68.47</c:v>
                </c:pt>
                <c:pt idx="2">
                  <c:v>70.7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65611648"/>
        <c:axId val="65613184"/>
      </c:barChart>
      <c:catAx>
        <c:axId val="6561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65613184"/>
        <c:crosses val="autoZero"/>
        <c:auto val="1"/>
        <c:lblAlgn val="ctr"/>
        <c:lblOffset val="100"/>
        <c:noMultiLvlLbl val="0"/>
      </c:catAx>
      <c:valAx>
        <c:axId val="65613184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50270197896"/>
              <c:y val="8.5220329054347496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6561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842035969902413E-2"/>
          <c:y val="0.22010901652453485"/>
          <c:w val="0.88565729344796917"/>
          <c:h val="0.394463212112888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5239714447070563E-2"/>
                  <c:y val="-3.7166802988737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239714447070563E-2"/>
                  <c:y val="-4.4549704073559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042530804180304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436832217453054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042530804180356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85962656436227E-2"/>
                  <c:y val="2.4357372718107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436832217453155E-2"/>
                  <c:y val="1.9435438661559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648229390907558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648229390907662E-2"/>
                  <c:y val="2.1896405689833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85962656436227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08134288572525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Заболотское </c:v>
                </c:pt>
                <c:pt idx="2">
                  <c:v>Двуреченское 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Юго-Камское </c:v>
                </c:pt>
                <c:pt idx="6">
                  <c:v>Усть-Качкинское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Бершетское</c:v>
                </c:pt>
                <c:pt idx="10">
                  <c:v>Юговское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Кукуштанское </c:v>
                </c:pt>
                <c:pt idx="14">
                  <c:v>Гамовское </c:v>
                </c:pt>
                <c:pt idx="15">
                  <c:v>Кондратовское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129.6</c:v>
                </c:pt>
                <c:pt idx="1">
                  <c:v>118.5</c:v>
                </c:pt>
                <c:pt idx="2">
                  <c:v>111.7</c:v>
                </c:pt>
                <c:pt idx="3">
                  <c:v>111.7</c:v>
                </c:pt>
                <c:pt idx="4">
                  <c:v>111.7</c:v>
                </c:pt>
                <c:pt idx="5">
                  <c:v>110.4</c:v>
                </c:pt>
                <c:pt idx="6">
                  <c:v>110.1</c:v>
                </c:pt>
                <c:pt idx="7">
                  <c:v>109.9</c:v>
                </c:pt>
                <c:pt idx="8">
                  <c:v>105.1</c:v>
                </c:pt>
                <c:pt idx="9">
                  <c:v>101.7</c:v>
                </c:pt>
                <c:pt idx="10">
                  <c:v>100.7</c:v>
                </c:pt>
                <c:pt idx="11">
                  <c:v>88.2</c:v>
                </c:pt>
                <c:pt idx="12">
                  <c:v>86.4</c:v>
                </c:pt>
                <c:pt idx="13">
                  <c:v>83.8</c:v>
                </c:pt>
                <c:pt idx="14">
                  <c:v>81.099999999999994</c:v>
                </c:pt>
                <c:pt idx="15">
                  <c:v>73.5</c:v>
                </c:pt>
                <c:pt idx="16">
                  <c:v>67.400000000000006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80225951484458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16313019130254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70734074442935E-2"/>
                  <c:y val="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882131247897571E-2"/>
                  <c:y val="6.082289699225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487829834624873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797321711666371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882131247897571E-2"/>
                  <c:y val="5.5900962935705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585924538211764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1065035487715657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276432661170265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585924538211764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76882877802985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276432661170265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557431604575243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2163130191302645E-2"/>
                  <c:y val="-3.51548171104255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1065145275228512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0847331241222487E-2"/>
                  <c:y val="-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Заболотское </c:v>
                </c:pt>
                <c:pt idx="2">
                  <c:v>Двуреченское 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Юго-Камское </c:v>
                </c:pt>
                <c:pt idx="6">
                  <c:v>Усть-Качкинское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Бершетское</c:v>
                </c:pt>
                <c:pt idx="10">
                  <c:v>Юговское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Кукуштанское </c:v>
                </c:pt>
                <c:pt idx="14">
                  <c:v>Гамовское </c:v>
                </c:pt>
                <c:pt idx="15">
                  <c:v>Кондратовское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113.2</c:v>
                </c:pt>
                <c:pt idx="1">
                  <c:v>104.1</c:v>
                </c:pt>
                <c:pt idx="2">
                  <c:v>98.5</c:v>
                </c:pt>
                <c:pt idx="3">
                  <c:v>103.3</c:v>
                </c:pt>
                <c:pt idx="4">
                  <c:v>81.3</c:v>
                </c:pt>
                <c:pt idx="5">
                  <c:v>93.1</c:v>
                </c:pt>
                <c:pt idx="6">
                  <c:v>102</c:v>
                </c:pt>
                <c:pt idx="7">
                  <c:v>91</c:v>
                </c:pt>
                <c:pt idx="8">
                  <c:v>70.900000000000006</c:v>
                </c:pt>
                <c:pt idx="9">
                  <c:v>74.7</c:v>
                </c:pt>
                <c:pt idx="10">
                  <c:v>71.599999999999994</c:v>
                </c:pt>
                <c:pt idx="11">
                  <c:v>100.8</c:v>
                </c:pt>
                <c:pt idx="12">
                  <c:v>85.9</c:v>
                </c:pt>
                <c:pt idx="13">
                  <c:v>107.7</c:v>
                </c:pt>
                <c:pt idx="14">
                  <c:v>91.3</c:v>
                </c:pt>
                <c:pt idx="15">
                  <c:v>100.6</c:v>
                </c:pt>
                <c:pt idx="16">
                  <c:v>79.400000000000006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1410712450694434"/>
                  <c:y val="-2.584054135073760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Заболотское </c:v>
                </c:pt>
                <c:pt idx="2">
                  <c:v>Двуреченское 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Юго-Камское </c:v>
                </c:pt>
                <c:pt idx="6">
                  <c:v>Усть-Качкинское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Бершетское</c:v>
                </c:pt>
                <c:pt idx="10">
                  <c:v>Юговское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Кукуштанское </c:v>
                </c:pt>
                <c:pt idx="14">
                  <c:v>Гамовское </c:v>
                </c:pt>
                <c:pt idx="15">
                  <c:v>Кондратовское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90.8</c:v>
                </c:pt>
                <c:pt idx="1">
                  <c:v>90.8</c:v>
                </c:pt>
                <c:pt idx="2">
                  <c:v>90.8</c:v>
                </c:pt>
                <c:pt idx="3">
                  <c:v>90.8</c:v>
                </c:pt>
                <c:pt idx="4">
                  <c:v>90.8</c:v>
                </c:pt>
                <c:pt idx="5">
                  <c:v>90.8</c:v>
                </c:pt>
                <c:pt idx="6">
                  <c:v>90.8</c:v>
                </c:pt>
                <c:pt idx="7">
                  <c:v>90.8</c:v>
                </c:pt>
                <c:pt idx="8">
                  <c:v>90.8</c:v>
                </c:pt>
                <c:pt idx="9">
                  <c:v>90.8</c:v>
                </c:pt>
                <c:pt idx="10">
                  <c:v>90.8</c:v>
                </c:pt>
                <c:pt idx="11">
                  <c:v>90.8</c:v>
                </c:pt>
                <c:pt idx="12">
                  <c:v>90.8</c:v>
                </c:pt>
                <c:pt idx="13">
                  <c:v>90.8</c:v>
                </c:pt>
                <c:pt idx="14">
                  <c:v>90.8</c:v>
                </c:pt>
                <c:pt idx="15">
                  <c:v>90.8</c:v>
                </c:pt>
                <c:pt idx="16">
                  <c:v>90.8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595648"/>
        <c:axId val="66027520"/>
      </c:lineChart>
      <c:catAx>
        <c:axId val="6559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6027520"/>
        <c:crosses val="autoZero"/>
        <c:auto val="1"/>
        <c:lblAlgn val="ctr"/>
        <c:lblOffset val="100"/>
        <c:noMultiLvlLbl val="0"/>
      </c:catAx>
      <c:valAx>
        <c:axId val="66027520"/>
        <c:scaling>
          <c:orientation val="minMax"/>
          <c:max val="140"/>
          <c:min val="4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6.9715070663634773E-3"/>
              <c:y val="5.779842664758351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595648"/>
        <c:crosses val="autoZero"/>
        <c:crossBetween val="between"/>
        <c:majorUnit val="40"/>
        <c:minorUnit val="1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228.75</c:v>
                </c:pt>
                <c:pt idx="1">
                  <c:v>250.39</c:v>
                </c:pt>
                <c:pt idx="2">
                  <c:v>227.35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66414080"/>
        <c:axId val="66415616"/>
      </c:barChart>
      <c:catAx>
        <c:axId val="6641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66415616"/>
        <c:crosses val="autoZero"/>
        <c:auto val="1"/>
        <c:lblAlgn val="ctr"/>
        <c:lblOffset val="100"/>
        <c:noMultiLvlLbl val="0"/>
      </c:catAx>
      <c:valAx>
        <c:axId val="66415616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50270197896"/>
              <c:y val="8.5220329054347496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6641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82581804793017E-2"/>
          <c:y val="5.670184299301647E-2"/>
          <c:w val="0.90348442348955182"/>
          <c:h val="0.5285139847842478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0252592306422682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373259477312671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13192513553269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89059079375271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769923622862718E-2"/>
                  <c:y val="-4.8517868073952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330257208307766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450924379197706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571591550087694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1998102814400473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37769228955477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756768472620492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756768472620492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636101301730501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196434887175497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317102058065488E-2"/>
                  <c:y val="2.0389208717714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034775992440276E-2"/>
                  <c:y val="2.4609670282737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Юговское </c:v>
                </c:pt>
                <c:pt idx="8">
                  <c:v>Савинское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Фроловское </c:v>
                </c:pt>
                <c:pt idx="14">
                  <c:v>Гамовское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1026.2</c:v>
                </c:pt>
                <c:pt idx="1">
                  <c:v>918.5</c:v>
                </c:pt>
                <c:pt idx="2">
                  <c:v>467.1</c:v>
                </c:pt>
                <c:pt idx="3">
                  <c:v>180.2</c:v>
                </c:pt>
                <c:pt idx="4">
                  <c:v>180.1</c:v>
                </c:pt>
                <c:pt idx="5">
                  <c:v>167.1</c:v>
                </c:pt>
                <c:pt idx="6">
                  <c:v>144.69999999999999</c:v>
                </c:pt>
                <c:pt idx="7">
                  <c:v>135.80000000000001</c:v>
                </c:pt>
                <c:pt idx="8">
                  <c:v>119.1</c:v>
                </c:pt>
                <c:pt idx="9">
                  <c:v>99.8</c:v>
                </c:pt>
                <c:pt idx="10">
                  <c:v>96.6</c:v>
                </c:pt>
                <c:pt idx="11">
                  <c:v>94.7</c:v>
                </c:pt>
                <c:pt idx="12">
                  <c:v>87.5</c:v>
                </c:pt>
                <c:pt idx="13">
                  <c:v>87</c:v>
                </c:pt>
                <c:pt idx="14">
                  <c:v>84.4</c:v>
                </c:pt>
                <c:pt idx="15">
                  <c:v>79.400000000000006</c:v>
                </c:pt>
                <c:pt idx="16">
                  <c:v>33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1998102814400473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56768472620492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317102058065488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56768472620492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636101301730501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756768472620492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196434887175497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196434887175497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31710205806548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63610130173050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756768472620492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381725169268391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50250569971858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756768472620492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5537188283881358E-2"/>
                  <c:y val="-3.2693850082151733E-2"/>
                </c:manualLayout>
              </c:layout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Юговское </c:v>
                </c:pt>
                <c:pt idx="8">
                  <c:v>Савинское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Фроловское </c:v>
                </c:pt>
                <c:pt idx="14">
                  <c:v>Гамовское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106.3</c:v>
                </c:pt>
                <c:pt idx="1">
                  <c:v>100.8</c:v>
                </c:pt>
                <c:pt idx="2">
                  <c:v>106.4</c:v>
                </c:pt>
                <c:pt idx="3">
                  <c:v>104.7</c:v>
                </c:pt>
                <c:pt idx="4">
                  <c:v>102.9</c:v>
                </c:pt>
                <c:pt idx="5">
                  <c:v>102.5</c:v>
                </c:pt>
                <c:pt idx="6">
                  <c:v>87.7</c:v>
                </c:pt>
                <c:pt idx="7">
                  <c:v>81.2</c:v>
                </c:pt>
                <c:pt idx="8">
                  <c:v>73.7</c:v>
                </c:pt>
                <c:pt idx="9">
                  <c:v>104.7</c:v>
                </c:pt>
                <c:pt idx="10">
                  <c:v>100.4</c:v>
                </c:pt>
                <c:pt idx="11">
                  <c:v>110.4</c:v>
                </c:pt>
                <c:pt idx="12">
                  <c:v>50.9</c:v>
                </c:pt>
                <c:pt idx="13">
                  <c:v>104.2</c:v>
                </c:pt>
                <c:pt idx="14">
                  <c:v>101.9</c:v>
                </c:pt>
                <c:pt idx="15">
                  <c:v>92.7</c:v>
                </c:pt>
                <c:pt idx="16">
                  <c:v>117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5114586110642554"/>
                  <c:y val="4.1003198675805964E-4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Юговское </c:v>
                </c:pt>
                <c:pt idx="8">
                  <c:v>Савинское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Сылвенское </c:v>
                </c:pt>
                <c:pt idx="13">
                  <c:v>Фроловское </c:v>
                </c:pt>
                <c:pt idx="14">
                  <c:v>Гамовское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94.1</c:v>
                </c:pt>
                <c:pt idx="1">
                  <c:v>94.1</c:v>
                </c:pt>
                <c:pt idx="2">
                  <c:v>94.1</c:v>
                </c:pt>
                <c:pt idx="3">
                  <c:v>94.1</c:v>
                </c:pt>
                <c:pt idx="4">
                  <c:v>94.1</c:v>
                </c:pt>
                <c:pt idx="5">
                  <c:v>94.1</c:v>
                </c:pt>
                <c:pt idx="6">
                  <c:v>94.1</c:v>
                </c:pt>
                <c:pt idx="7">
                  <c:v>94.1</c:v>
                </c:pt>
                <c:pt idx="8">
                  <c:v>94.1</c:v>
                </c:pt>
                <c:pt idx="9">
                  <c:v>94.1</c:v>
                </c:pt>
                <c:pt idx="10">
                  <c:v>94.1</c:v>
                </c:pt>
                <c:pt idx="11">
                  <c:v>94.1</c:v>
                </c:pt>
                <c:pt idx="12">
                  <c:v>94.1</c:v>
                </c:pt>
                <c:pt idx="13">
                  <c:v>94.1</c:v>
                </c:pt>
                <c:pt idx="14">
                  <c:v>94.1</c:v>
                </c:pt>
                <c:pt idx="15">
                  <c:v>94.1</c:v>
                </c:pt>
                <c:pt idx="16">
                  <c:v>94.1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19488"/>
        <c:axId val="66321024"/>
      </c:lineChart>
      <c:catAx>
        <c:axId val="6631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6321024"/>
        <c:crosses val="autoZero"/>
        <c:auto val="1"/>
        <c:lblAlgn val="ctr"/>
        <c:lblOffset val="100"/>
        <c:noMultiLvlLbl val="0"/>
      </c:catAx>
      <c:valAx>
        <c:axId val="66321024"/>
        <c:scaling>
          <c:orientation val="minMax"/>
          <c:max val="10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7.502519584550010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319488"/>
        <c:crosses val="autoZero"/>
        <c:crossBetween val="between"/>
        <c:majorUnit val="1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2423792861761669"/>
          <c:w val="0.60397948615028441"/>
          <c:h val="0.1618167207401193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118.26</c:v>
                </c:pt>
                <c:pt idx="1">
                  <c:v>144.08000000000001</c:v>
                </c:pt>
                <c:pt idx="2">
                  <c:v>135.59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66466176"/>
        <c:axId val="66467712"/>
      </c:barChart>
      <c:catAx>
        <c:axId val="6646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66467712"/>
        <c:crosses val="autoZero"/>
        <c:auto val="1"/>
        <c:lblAlgn val="ctr"/>
        <c:lblOffset val="100"/>
        <c:noMultiLvlLbl val="0"/>
      </c:catAx>
      <c:valAx>
        <c:axId val="66467712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028226332339885"/>
              <c:y val="0.11235396921709553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66466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18865622719164E-2"/>
          <c:y val="3.742429781703841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203-42E1-9D71-2F73B94FFE97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203-42E1-9D71-2F73B94FFE97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203-42E1-9D71-2F73B94FFE97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203-42E1-9D71-2F73B94FFE97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D203-42E1-9D71-2F73B94FFE97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D203-42E1-9D71-2F73B94FFE97}"/>
              </c:ext>
            </c:extLst>
          </c:dPt>
          <c:dPt>
            <c:idx val="1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D203-42E1-9D71-2F73B94FFE97}"/>
              </c:ext>
            </c:extLst>
          </c:dPt>
          <c:dLbls>
            <c:dLbl>
              <c:idx val="4"/>
              <c:layout>
                <c:manualLayout>
                  <c:x val="-2.8276432661170265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03-42E1-9D71-2F73B94FFE97}"/>
                </c:ext>
              </c:extLst>
            </c:dLbl>
            <c:dLbl>
              <c:idx val="5"/>
              <c:layout>
                <c:manualLayout>
                  <c:x val="-3.2459336900988352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03-42E1-9D71-2F73B94FFE97}"/>
                </c:ext>
              </c:extLst>
            </c:dLbl>
            <c:dLbl>
              <c:idx val="6"/>
              <c:layout>
                <c:manualLayout>
                  <c:x val="-3.1065035487715657E-2"/>
                  <c:y val="-3.838074839229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03-42E1-9D71-2F73B94FFE97}"/>
                </c:ext>
              </c:extLst>
            </c:dLbl>
            <c:dLbl>
              <c:idx val="7"/>
              <c:layout>
                <c:manualLayout>
                  <c:x val="-2.6882131247897571E-2"/>
                  <c:y val="-3.2228331219011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03-42E1-9D71-2F73B94FFE97}"/>
                </c:ext>
              </c:extLst>
            </c:dLbl>
            <c:dLbl>
              <c:idx val="11"/>
              <c:layout>
                <c:manualLayout>
                  <c:x val="-3.3853638314261046E-2"/>
                  <c:y val="3.7499063411558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03-42E1-9D71-2F73B94FFE97}"/>
                </c:ext>
              </c:extLst>
            </c:dLbl>
            <c:dLbl>
              <c:idx val="12"/>
              <c:layout>
                <c:manualLayout>
                  <c:x val="-3.8691864218317301E-2"/>
                  <c:y val="3.4761157029063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5903261391771912E-2"/>
                  <c:y val="3.68119627534925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2219446793897324E-2"/>
                  <c:y val="3.9549869135987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03-42E1-9D71-2F73B94FFE97}"/>
                </c:ext>
              </c:extLst>
            </c:dLbl>
            <c:dLbl>
              <c:idx val="15"/>
              <c:layout>
                <c:manualLayout>
                  <c:x val="-2.5487829834624873E-2"/>
                  <c:y val="4.775309203370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03-42E1-9D71-2F73B94FFE97}"/>
                </c:ext>
              </c:extLst>
            </c:dLbl>
            <c:dLbl>
              <c:idx val="16"/>
              <c:layout>
                <c:manualLayout>
                  <c:x val="-2.9277145840853776E-2"/>
                  <c:y val="-3.961129897784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03-42E1-9D71-2F73B94FFE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Кондратовское</c:v>
                </c:pt>
                <c:pt idx="1">
                  <c:v>Кукуштанское</c:v>
                </c:pt>
                <c:pt idx="2">
                  <c:v>Хохловское</c:v>
                </c:pt>
                <c:pt idx="3">
                  <c:v>Лобановское</c:v>
                </c:pt>
                <c:pt idx="4">
                  <c:v>Гамовское</c:v>
                </c:pt>
                <c:pt idx="5">
                  <c:v>Култаевское</c:v>
                </c:pt>
                <c:pt idx="6">
                  <c:v>Заболотское</c:v>
                </c:pt>
                <c:pt idx="7">
                  <c:v>Усть-Качкинское</c:v>
                </c:pt>
                <c:pt idx="8">
                  <c:v>Бершетское</c:v>
                </c:pt>
                <c:pt idx="9">
                  <c:v>Платошинское</c:v>
                </c:pt>
                <c:pt idx="10">
                  <c:v>Двуреченское</c:v>
                </c:pt>
                <c:pt idx="11">
                  <c:v>Фроловское</c:v>
                </c:pt>
                <c:pt idx="12">
                  <c:v>Пальниковское</c:v>
                </c:pt>
                <c:pt idx="13">
                  <c:v>Сылвенское</c:v>
                </c:pt>
                <c:pt idx="14">
                  <c:v>Савинское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99.9</c:v>
                </c:pt>
                <c:pt idx="1">
                  <c:v>99.6</c:v>
                </c:pt>
                <c:pt idx="2">
                  <c:v>99.5</c:v>
                </c:pt>
                <c:pt idx="3">
                  <c:v>99.2</c:v>
                </c:pt>
                <c:pt idx="4">
                  <c:v>98.6</c:v>
                </c:pt>
                <c:pt idx="5">
                  <c:v>98.1</c:v>
                </c:pt>
                <c:pt idx="6">
                  <c:v>97.7</c:v>
                </c:pt>
                <c:pt idx="7">
                  <c:v>94.9</c:v>
                </c:pt>
                <c:pt idx="8">
                  <c:v>94.7</c:v>
                </c:pt>
                <c:pt idx="9">
                  <c:v>94.3</c:v>
                </c:pt>
                <c:pt idx="10">
                  <c:v>93.7</c:v>
                </c:pt>
                <c:pt idx="11">
                  <c:v>92.4</c:v>
                </c:pt>
                <c:pt idx="12">
                  <c:v>90.6</c:v>
                </c:pt>
                <c:pt idx="13">
                  <c:v>88.5</c:v>
                </c:pt>
                <c:pt idx="14">
                  <c:v>86.5</c:v>
                </c:pt>
                <c:pt idx="15">
                  <c:v>86.5</c:v>
                </c:pt>
                <c:pt idx="16">
                  <c:v>80.099999999999994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D203-42E1-9D71-2F73B94FFE97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203-42E1-9D71-2F73B94FFE97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D203-42E1-9D71-2F73B94FFE97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203-42E1-9D71-2F73B94FFE97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D203-42E1-9D71-2F73B94FFE97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D203-42E1-9D71-2F73B94FFE97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D203-42E1-9D71-2F73B94FFE97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D203-42E1-9D71-2F73B94FFE97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D203-42E1-9D71-2F73B94FFE97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D203-42E1-9D71-2F73B94FFE97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D203-42E1-9D71-2F73B94FFE97}"/>
              </c:ext>
            </c:extLst>
          </c:dPt>
          <c:dPt>
            <c:idx val="1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D203-42E1-9D71-2F73B94FFE97}"/>
              </c:ext>
            </c:extLst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</c:v>
                </c:pt>
                <c:pt idx="1">
                  <c:v>Кукуштанское</c:v>
                </c:pt>
                <c:pt idx="2">
                  <c:v>Хохловское</c:v>
                </c:pt>
                <c:pt idx="3">
                  <c:v>Лобановское</c:v>
                </c:pt>
                <c:pt idx="4">
                  <c:v>Гамовское</c:v>
                </c:pt>
                <c:pt idx="5">
                  <c:v>Култаевское</c:v>
                </c:pt>
                <c:pt idx="6">
                  <c:v>Заболотское</c:v>
                </c:pt>
                <c:pt idx="7">
                  <c:v>Усть-Качкинское</c:v>
                </c:pt>
                <c:pt idx="8">
                  <c:v>Бершетское</c:v>
                </c:pt>
                <c:pt idx="9">
                  <c:v>Платошинское</c:v>
                </c:pt>
                <c:pt idx="10">
                  <c:v>Двуреченское</c:v>
                </c:pt>
                <c:pt idx="11">
                  <c:v>Фроловское</c:v>
                </c:pt>
                <c:pt idx="12">
                  <c:v>Пальниковское</c:v>
                </c:pt>
                <c:pt idx="13">
                  <c:v>Сылвенское</c:v>
                </c:pt>
                <c:pt idx="14">
                  <c:v>Савинское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93.8</c:v>
                </c:pt>
                <c:pt idx="1">
                  <c:v>93.8</c:v>
                </c:pt>
                <c:pt idx="2">
                  <c:v>93.8</c:v>
                </c:pt>
                <c:pt idx="3">
                  <c:v>93.8</c:v>
                </c:pt>
                <c:pt idx="4">
                  <c:v>93.8</c:v>
                </c:pt>
                <c:pt idx="5">
                  <c:v>93.8</c:v>
                </c:pt>
                <c:pt idx="6">
                  <c:v>93.8</c:v>
                </c:pt>
                <c:pt idx="7">
                  <c:v>93.8</c:v>
                </c:pt>
                <c:pt idx="8">
                  <c:v>93.8</c:v>
                </c:pt>
                <c:pt idx="9">
                  <c:v>93.8</c:v>
                </c:pt>
                <c:pt idx="10">
                  <c:v>93.8</c:v>
                </c:pt>
                <c:pt idx="11">
                  <c:v>93.8</c:v>
                </c:pt>
                <c:pt idx="12">
                  <c:v>93.8</c:v>
                </c:pt>
                <c:pt idx="13">
                  <c:v>93.8</c:v>
                </c:pt>
                <c:pt idx="14">
                  <c:v>93.8</c:v>
                </c:pt>
                <c:pt idx="15">
                  <c:v>93.8</c:v>
                </c:pt>
                <c:pt idx="16">
                  <c:v>93.8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D203-42E1-9D71-2F73B94FF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589376"/>
        <c:axId val="167590912"/>
      </c:lineChart>
      <c:catAx>
        <c:axId val="16758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67590912"/>
        <c:crosses val="autoZero"/>
        <c:auto val="1"/>
        <c:lblAlgn val="ctr"/>
        <c:lblOffset val="100"/>
        <c:noMultiLvlLbl val="0"/>
      </c:catAx>
      <c:valAx>
        <c:axId val="167590912"/>
        <c:scaling>
          <c:orientation val="minMax"/>
          <c:max val="100"/>
          <c:min val="7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7589376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82780509291097637"/>
          <c:h val="4.7002367953948271E-2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118940189441E-2"/>
          <c:y val="0.11617507615432911"/>
          <c:w val="0.91624786788396062"/>
          <c:h val="0.5327617688965934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01.01.2022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133-48EF-AC99-27DF6891512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133-48EF-AC99-27DF68915120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133-48EF-AC99-27DF6891512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133-48EF-AC99-27DF68915120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133-48EF-AC99-27DF68915120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133-48EF-AC99-27DF68915120}"/>
              </c:ext>
            </c:extLst>
          </c:dPt>
          <c:dLbls>
            <c:dLbl>
              <c:idx val="0"/>
              <c:layout>
                <c:manualLayout>
                  <c:x val="-5.9737986101902653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2538983123738937E-2"/>
                  <c:y val="1.435564007099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626321089771361E-2"/>
                  <c:y val="-3.691450303971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3961316126165189E-2"/>
                  <c:y val="2.460966869314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669990072787614E-2"/>
                  <c:y val="-3.2812891590856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5427318111607666E-2"/>
                  <c:y val="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09232307521381E-2"/>
                  <c:y val="-1.640644579542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12662033967552E-2"/>
                  <c:y val="-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7.538364912859144E-2"/>
                  <c:y val="2.255870148794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404865409219764E-2"/>
                  <c:y val="-2.8711280141999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601994043672568E-2"/>
                  <c:y val="-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9694429113611026E-2"/>
                  <c:y val="2.460966869314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5.404865409219764E-2"/>
                  <c:y val="4.7168531661856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713771050528334E-2"/>
                  <c:y val="2.460966869314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5558325060656343E-2"/>
                  <c:y val="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4.306692021299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Култаевское </c:v>
                </c:pt>
                <c:pt idx="1">
                  <c:v>У-Качкинское</c:v>
                </c:pt>
                <c:pt idx="2">
                  <c:v>Кондратовское</c:v>
                </c:pt>
                <c:pt idx="3">
                  <c:v>Лобановское</c:v>
                </c:pt>
                <c:pt idx="4">
                  <c:v>Гамовское</c:v>
                </c:pt>
                <c:pt idx="5">
                  <c:v>Пальниковское</c:v>
                </c:pt>
                <c:pt idx="6">
                  <c:v>Бершетское</c:v>
                </c:pt>
                <c:pt idx="7">
                  <c:v>Двуреченское</c:v>
                </c:pt>
                <c:pt idx="8">
                  <c:v>Савинское</c:v>
                </c:pt>
                <c:pt idx="9">
                  <c:v>Фроловское</c:v>
                </c:pt>
                <c:pt idx="10">
                  <c:v>Кукуштанское</c:v>
                </c:pt>
                <c:pt idx="11">
                  <c:v>Хохловское</c:v>
                </c:pt>
                <c:pt idx="12">
                  <c:v>Сылвенское </c:v>
                </c:pt>
                <c:pt idx="13">
                  <c:v>Юго-Камское </c:v>
                </c:pt>
                <c:pt idx="14">
                  <c:v>Платошинское </c:v>
                </c:pt>
                <c:pt idx="15">
                  <c:v>Юговское</c:v>
                </c:pt>
              </c:strCache>
            </c:strRef>
          </c:cat>
          <c:val>
            <c:numRef>
              <c:f>Лист1!$B$2:$B$17</c:f>
              <c:numCache>
                <c:formatCode>#,##0.0</c:formatCode>
                <c:ptCount val="16"/>
                <c:pt idx="0">
                  <c:v>44423.9</c:v>
                </c:pt>
                <c:pt idx="1">
                  <c:v>40056.400000000001</c:v>
                </c:pt>
                <c:pt idx="2">
                  <c:v>39738.6</c:v>
                </c:pt>
                <c:pt idx="3">
                  <c:v>39560.6</c:v>
                </c:pt>
                <c:pt idx="4">
                  <c:v>37720.6</c:v>
                </c:pt>
                <c:pt idx="5">
                  <c:v>37563.599999999999</c:v>
                </c:pt>
                <c:pt idx="6">
                  <c:v>37537.199999999997</c:v>
                </c:pt>
                <c:pt idx="7">
                  <c:v>37080.400000000001</c:v>
                </c:pt>
                <c:pt idx="8">
                  <c:v>36783.699999999997</c:v>
                </c:pt>
                <c:pt idx="9">
                  <c:v>36181.1</c:v>
                </c:pt>
                <c:pt idx="10">
                  <c:v>36095</c:v>
                </c:pt>
                <c:pt idx="11">
                  <c:v>36042.800000000003</c:v>
                </c:pt>
                <c:pt idx="12">
                  <c:v>36031.300000000003</c:v>
                </c:pt>
                <c:pt idx="13">
                  <c:v>35989.599999999999</c:v>
                </c:pt>
                <c:pt idx="14">
                  <c:v>34755.1</c:v>
                </c:pt>
                <c:pt idx="15">
                  <c:v>34572.6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133-48EF-AC99-27DF68915120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плановый показатель на 2021 год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0133-48EF-AC99-27DF68915120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0133-48EF-AC99-27DF6891512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0133-48EF-AC99-27DF68915120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0133-48EF-AC99-27DF68915120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0133-48EF-AC99-27DF68915120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0133-48EF-AC99-27DF68915120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0133-48EF-AC99-27DF6891512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0133-48EF-AC99-27DF68915120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0133-48EF-AC99-27DF68915120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0133-48EF-AC99-27DF68915120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0133-48EF-AC99-27DF68915120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0133-48EF-AC99-27DF68915120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0133-48EF-AC99-27DF68915120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0133-48EF-AC99-27DF68915120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0133-48EF-AC99-27DF68915120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0133-48EF-AC99-27DF68915120}"/>
              </c:ext>
            </c:extLst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Култаевское </c:v>
                </c:pt>
                <c:pt idx="1">
                  <c:v>У-Качкинское</c:v>
                </c:pt>
                <c:pt idx="2">
                  <c:v>Кондратовское</c:v>
                </c:pt>
                <c:pt idx="3">
                  <c:v>Лобановское</c:v>
                </c:pt>
                <c:pt idx="4">
                  <c:v>Гамовское</c:v>
                </c:pt>
                <c:pt idx="5">
                  <c:v>Пальниковское</c:v>
                </c:pt>
                <c:pt idx="6">
                  <c:v>Бершетское</c:v>
                </c:pt>
                <c:pt idx="7">
                  <c:v>Двуреченское</c:v>
                </c:pt>
                <c:pt idx="8">
                  <c:v>Савинское</c:v>
                </c:pt>
                <c:pt idx="9">
                  <c:v>Фроловское</c:v>
                </c:pt>
                <c:pt idx="10">
                  <c:v>Кукуштанское</c:v>
                </c:pt>
                <c:pt idx="11">
                  <c:v>Хохловское</c:v>
                </c:pt>
                <c:pt idx="12">
                  <c:v>Сылвенское </c:v>
                </c:pt>
                <c:pt idx="13">
                  <c:v>Юго-Камское </c:v>
                </c:pt>
                <c:pt idx="14">
                  <c:v>Платошинское </c:v>
                </c:pt>
                <c:pt idx="15">
                  <c:v>Юговское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36043.5</c:v>
                </c:pt>
                <c:pt idx="1">
                  <c:v>36043.5</c:v>
                </c:pt>
                <c:pt idx="2">
                  <c:v>36043.5</c:v>
                </c:pt>
                <c:pt idx="3">
                  <c:v>36043.5</c:v>
                </c:pt>
                <c:pt idx="4">
                  <c:v>36043.5</c:v>
                </c:pt>
                <c:pt idx="5">
                  <c:v>36043.5</c:v>
                </c:pt>
                <c:pt idx="6">
                  <c:v>36043.5</c:v>
                </c:pt>
                <c:pt idx="7">
                  <c:v>36043.5</c:v>
                </c:pt>
                <c:pt idx="8">
                  <c:v>36043.5</c:v>
                </c:pt>
                <c:pt idx="9">
                  <c:v>36043.5</c:v>
                </c:pt>
                <c:pt idx="10">
                  <c:v>36043.5</c:v>
                </c:pt>
                <c:pt idx="11">
                  <c:v>36043.5</c:v>
                </c:pt>
                <c:pt idx="12">
                  <c:v>36043.5</c:v>
                </c:pt>
                <c:pt idx="13">
                  <c:v>36043.5</c:v>
                </c:pt>
                <c:pt idx="14">
                  <c:v>36043.5</c:v>
                </c:pt>
                <c:pt idx="15">
                  <c:v>36043.5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0133-48EF-AC99-27DF68915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864640"/>
        <c:axId val="172866176"/>
      </c:lineChart>
      <c:catAx>
        <c:axId val="17286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72866176"/>
        <c:crosses val="autoZero"/>
        <c:auto val="1"/>
        <c:lblAlgn val="ctr"/>
        <c:lblOffset val="100"/>
        <c:noMultiLvlLbl val="0"/>
      </c:catAx>
      <c:valAx>
        <c:axId val="172866176"/>
        <c:scaling>
          <c:orientation val="minMax"/>
          <c:max val="45000"/>
          <c:min val="25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4.877501006186716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2864640"/>
        <c:crosses val="autoZero"/>
        <c:crossBetween val="between"/>
        <c:majorUnit val="10000"/>
      </c:valAx>
      <c:spPr>
        <a:noFill/>
        <a:ln w="25400"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"/>
          <c:y val="0.88206096493548292"/>
          <c:w val="0.7058896457741255"/>
          <c:h val="4.7002367953948271E-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34544795569162E-2"/>
          <c:y val="3.7215781926879042E-2"/>
          <c:w val="0.9089915555830772"/>
          <c:h val="0.50581693966269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Доля расходов на содержание ОМСУ 2020 год (%)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2282496844613027E-3"/>
                  <c:y val="-2.0996344321530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0F-498D-A449-0BACC0FA50AD}"/>
                </c:ext>
              </c:extLst>
            </c:dLbl>
            <c:dLbl>
              <c:idx val="1"/>
              <c:layout>
                <c:manualLayout>
                  <c:x val="-2.8912998737845421E-3"/>
                  <c:y val="-2.0996344321530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Overflow="overflow" horzOverflow="overflow" vert="horz" lIns="0">
                  <a:normAutofit/>
                </a:bodyPr>
                <a:lstStyle/>
                <a:p>
                  <a:pPr>
                    <a:defRPr sz="14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40F-498D-A449-0BACC0FA50AD}"/>
                </c:ext>
              </c:extLst>
            </c:dLbl>
            <c:dLbl>
              <c:idx val="2"/>
              <c:layout>
                <c:manualLayout>
                  <c:x val="-1.4456499368922578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F-498D-A449-0BACC0FA50AD}"/>
                </c:ext>
              </c:extLst>
            </c:dLbl>
            <c:dLbl>
              <c:idx val="3"/>
              <c:layout>
                <c:manualLayout>
                  <c:x val="-4.3369498106767736E-3"/>
                  <c:y val="1.2597641267372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F-498D-A449-0BACC0FA50AD}"/>
                </c:ext>
              </c:extLst>
            </c:dLbl>
            <c:dLbl>
              <c:idx val="4"/>
              <c:layout>
                <c:manualLayout>
                  <c:x val="-7.951074652907418E-3"/>
                  <c:y val="2.0996344321530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1923848169875481E-2"/>
                      <c:h val="5.27008242470413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0F-498D-A449-0BACC0FA50AD}"/>
                </c:ext>
              </c:extLst>
            </c:dLbl>
            <c:dLbl>
              <c:idx val="5"/>
              <c:layout>
                <c:manualLayout>
                  <c:x val="1.4456499368922578E-3"/>
                  <c:y val="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F-498D-A449-0BACC0FA50AD}"/>
                </c:ext>
              </c:extLst>
            </c:dLbl>
            <c:dLbl>
              <c:idx val="6"/>
              <c:layout>
                <c:manualLayout>
                  <c:x val="-1.01195495582457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F-498D-A449-0BACC0FA50AD}"/>
                </c:ext>
              </c:extLst>
            </c:dLbl>
            <c:dLbl>
              <c:idx val="7"/>
              <c:layout>
                <c:manualLayout>
                  <c:x val="-1.4456499368922049E-3"/>
                  <c:y val="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F-498D-A449-0BACC0FA5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Overflow="overflow" horzOverflow="overflow" vert="horz">
                <a:norm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Лист1!$A$3:$A$19</c:f>
              <c:strCache>
                <c:ptCount val="17"/>
                <c:pt idx="0">
                  <c:v>Пальниковское</c:v>
                </c:pt>
                <c:pt idx="1">
                  <c:v>Усть-Качкинское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Лобановское</c:v>
                </c:pt>
                <c:pt idx="7">
                  <c:v>Юго-Камское</c:v>
                </c:pt>
                <c:pt idx="8">
                  <c:v>Кукуштанское</c:v>
                </c:pt>
                <c:pt idx="9">
                  <c:v>Двуреченское</c:v>
                </c:pt>
                <c:pt idx="10">
                  <c:v>Бершетское</c:v>
                </c:pt>
                <c:pt idx="11">
                  <c:v>Сылвенское</c:v>
                </c:pt>
                <c:pt idx="12">
                  <c:v>Юговское</c:v>
                </c:pt>
                <c:pt idx="13">
                  <c:v>Кондратовское</c:v>
                </c:pt>
                <c:pt idx="14">
                  <c:v>Фроловское</c:v>
                </c:pt>
                <c:pt idx="15">
                  <c:v>Платошинское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Лист1!$B$3:$B$19</c:f>
              <c:numCache>
                <c:formatCode>0</c:formatCode>
                <c:ptCount val="17"/>
                <c:pt idx="0">
                  <c:v>28.05</c:v>
                </c:pt>
                <c:pt idx="1">
                  <c:v>23.6</c:v>
                </c:pt>
                <c:pt idx="2">
                  <c:v>19.940000000000001</c:v>
                </c:pt>
                <c:pt idx="3">
                  <c:v>19.64</c:v>
                </c:pt>
                <c:pt idx="4">
                  <c:v>18.52</c:v>
                </c:pt>
                <c:pt idx="5">
                  <c:v>16.66</c:v>
                </c:pt>
                <c:pt idx="6">
                  <c:v>15.26</c:v>
                </c:pt>
                <c:pt idx="7">
                  <c:v>14.83</c:v>
                </c:pt>
                <c:pt idx="8">
                  <c:v>14.58</c:v>
                </c:pt>
                <c:pt idx="9">
                  <c:v>13.97</c:v>
                </c:pt>
                <c:pt idx="10">
                  <c:v>11.49</c:v>
                </c:pt>
                <c:pt idx="11">
                  <c:v>11.03</c:v>
                </c:pt>
                <c:pt idx="12">
                  <c:v>10.69</c:v>
                </c:pt>
                <c:pt idx="13">
                  <c:v>9.3699999999999992</c:v>
                </c:pt>
                <c:pt idx="14">
                  <c:v>8.92</c:v>
                </c:pt>
                <c:pt idx="15">
                  <c:v>8.35</c:v>
                </c:pt>
                <c:pt idx="16">
                  <c:v>7.27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40F-498D-A449-0BACC0FA50AD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Доля расходов на содержание ОМСУ 2019 год (%)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Лист1!$A$3:$A$19</c:f>
              <c:strCache>
                <c:ptCount val="17"/>
                <c:pt idx="0">
                  <c:v>Пальниковское</c:v>
                </c:pt>
                <c:pt idx="1">
                  <c:v>Усть-Качкинское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Лобановское</c:v>
                </c:pt>
                <c:pt idx="7">
                  <c:v>Юго-Камское</c:v>
                </c:pt>
                <c:pt idx="8">
                  <c:v>Кукуштанское</c:v>
                </c:pt>
                <c:pt idx="9">
                  <c:v>Двуреченское</c:v>
                </c:pt>
                <c:pt idx="10">
                  <c:v>Бершетское</c:v>
                </c:pt>
                <c:pt idx="11">
                  <c:v>Сылвенское</c:v>
                </c:pt>
                <c:pt idx="12">
                  <c:v>Юговское</c:v>
                </c:pt>
                <c:pt idx="13">
                  <c:v>Кондратовское</c:v>
                </c:pt>
                <c:pt idx="14">
                  <c:v>Фроловское</c:v>
                </c:pt>
                <c:pt idx="15">
                  <c:v>Платошинское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Лист1!$C$3:$C$19</c:f>
              <c:numCache>
                <c:formatCode>#,##0.00</c:formatCode>
                <c:ptCount val="17"/>
                <c:pt idx="0">
                  <c:v>15.41</c:v>
                </c:pt>
                <c:pt idx="1">
                  <c:v>20.81</c:v>
                </c:pt>
                <c:pt idx="2">
                  <c:v>18.2</c:v>
                </c:pt>
                <c:pt idx="3">
                  <c:v>26.02</c:v>
                </c:pt>
                <c:pt idx="4">
                  <c:v>21.16</c:v>
                </c:pt>
                <c:pt idx="5">
                  <c:v>16.34</c:v>
                </c:pt>
                <c:pt idx="6">
                  <c:v>16.75</c:v>
                </c:pt>
                <c:pt idx="7">
                  <c:v>14.01</c:v>
                </c:pt>
                <c:pt idx="8">
                  <c:v>12.4</c:v>
                </c:pt>
                <c:pt idx="9">
                  <c:v>12.87</c:v>
                </c:pt>
                <c:pt idx="10">
                  <c:v>13.37</c:v>
                </c:pt>
                <c:pt idx="11">
                  <c:v>11.73</c:v>
                </c:pt>
                <c:pt idx="12">
                  <c:v>10.07</c:v>
                </c:pt>
                <c:pt idx="13">
                  <c:v>13.62</c:v>
                </c:pt>
                <c:pt idx="14">
                  <c:v>8.2200000000000006</c:v>
                </c:pt>
                <c:pt idx="15">
                  <c:v>18.98</c:v>
                </c:pt>
                <c:pt idx="16">
                  <c:v>8.61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40F-498D-A449-0BACC0FA5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964864"/>
        <c:axId val="172978944"/>
        <c:axId val="0"/>
      </c:bar3DChart>
      <c:catAx>
        <c:axId val="1729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2978944"/>
        <c:crosses val="autoZero"/>
        <c:auto val="1"/>
        <c:lblAlgn val="ctr"/>
        <c:lblOffset val="100"/>
        <c:noMultiLvlLbl val="0"/>
      </c:catAx>
      <c:valAx>
        <c:axId val="1729789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2964864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34544795569162E-2"/>
          <c:y val="3.7215781926879042E-2"/>
          <c:w val="0.9089915555830772"/>
          <c:h val="0.50581693966269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Прогноз на 2022 год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44564993689225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0F-498D-A449-0BACC0FA50AD}"/>
                </c:ext>
              </c:extLst>
            </c:dLbl>
            <c:dLbl>
              <c:idx val="1"/>
              <c:layout>
                <c:manualLayout>
                  <c:x val="-2.8912998737845421E-3"/>
                  <c:y val="-2.0996344321530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vertOverflow="overflow" horzOverflow="overflow" vert="horz" lIns="0">
                  <a:normAutofit/>
                </a:bodyPr>
                <a:lstStyle/>
                <a:p>
                  <a:pPr>
                    <a:defRPr sz="14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40F-498D-A449-0BACC0FA50AD}"/>
                </c:ext>
              </c:extLst>
            </c:dLbl>
            <c:dLbl>
              <c:idx val="2"/>
              <c:layout>
                <c:manualLayout>
                  <c:x val="-1.4456499368922578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F-498D-A449-0BACC0FA50AD}"/>
                </c:ext>
              </c:extLst>
            </c:dLbl>
            <c:dLbl>
              <c:idx val="3"/>
              <c:layout>
                <c:manualLayout>
                  <c:x val="-4.3369498106767736E-3"/>
                  <c:y val="2.0994691066072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F-498D-A449-0BACC0FA50AD}"/>
                </c:ext>
              </c:extLst>
            </c:dLbl>
            <c:dLbl>
              <c:idx val="4"/>
              <c:layout>
                <c:manualLayout>
                  <c:x val="-7.951074652907418E-3"/>
                  <c:y val="2.0996344321530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1923848169875481E-2"/>
                      <c:h val="5.27008242470413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0F-498D-A449-0BACC0FA50AD}"/>
                </c:ext>
              </c:extLst>
            </c:dLbl>
            <c:dLbl>
              <c:idx val="5"/>
              <c:layout>
                <c:manualLayout>
                  <c:x val="1.4456499368922578E-3"/>
                  <c:y val="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F-498D-A449-0BACC0FA50AD}"/>
                </c:ext>
              </c:extLst>
            </c:dLbl>
            <c:dLbl>
              <c:idx val="6"/>
              <c:layout>
                <c:manualLayout>
                  <c:x val="-1.01195495582457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F-498D-A449-0BACC0FA50AD}"/>
                </c:ext>
              </c:extLst>
            </c:dLbl>
            <c:dLbl>
              <c:idx val="7"/>
              <c:layout>
                <c:manualLayout>
                  <c:x val="-1.4456499368922049E-3"/>
                  <c:y val="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F-498D-A449-0BACC0FA50AD}"/>
                </c:ext>
              </c:extLst>
            </c:dLbl>
            <c:dLbl>
              <c:idx val="1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Overflow="overflow" horzOverflow="overflow" vert="horz">
                <a:norm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Лист1!$B$3:$B$19</c:f>
              <c:numCache>
                <c:formatCode>0</c:formatCode>
                <c:ptCount val="17"/>
                <c:pt idx="0">
                  <c:v>514</c:v>
                </c:pt>
                <c:pt idx="1">
                  <c:v>1745.9</c:v>
                </c:pt>
                <c:pt idx="2">
                  <c:v>5142.1000000000004</c:v>
                </c:pt>
                <c:pt idx="3">
                  <c:v>55.2</c:v>
                </c:pt>
                <c:pt idx="4">
                  <c:v>3631.2</c:v>
                </c:pt>
                <c:pt idx="5">
                  <c:v>889.3</c:v>
                </c:pt>
                <c:pt idx="6">
                  <c:v>3175.3</c:v>
                </c:pt>
                <c:pt idx="7">
                  <c:v>2052.5</c:v>
                </c:pt>
                <c:pt idx="8">
                  <c:v>367.7</c:v>
                </c:pt>
                <c:pt idx="9">
                  <c:v>485.9</c:v>
                </c:pt>
                <c:pt idx="10">
                  <c:v>11486.3</c:v>
                </c:pt>
                <c:pt idx="11">
                  <c:v>3209.9</c:v>
                </c:pt>
                <c:pt idx="12">
                  <c:v>1777.1</c:v>
                </c:pt>
                <c:pt idx="13">
                  <c:v>2398.1999999999998</c:v>
                </c:pt>
                <c:pt idx="14">
                  <c:v>179.8</c:v>
                </c:pt>
                <c:pt idx="15">
                  <c:v>731.8</c:v>
                </c:pt>
                <c:pt idx="16">
                  <c:v>1794.8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40F-498D-A449-0BACC0FA50AD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Утвержденный бюджет 2022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3369498106767736E-3"/>
                  <c:y val="-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456499368922578E-3"/>
                  <c:y val="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282496844612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69498106767736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369498106767736E-3"/>
                  <c:y val="-4.1992688643061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3694981067682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912998737845156E-3"/>
                  <c:y val="-4.1992688643060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456499368922578E-3"/>
                  <c:y val="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282496844612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2282496844612897E-3"/>
                  <c:y val="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6738996213535473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7.2282496844612897E-3"/>
                  <c:y val="-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5.78259974756903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7825997475690312E-3"/>
                  <c:y val="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4.336949810676773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8.67389962135344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Лист1!$C$3:$C$19</c:f>
              <c:numCache>
                <c:formatCode>#,##0</c:formatCode>
                <c:ptCount val="17"/>
                <c:pt idx="0">
                  <c:v>514</c:v>
                </c:pt>
                <c:pt idx="1">
                  <c:v>1950</c:v>
                </c:pt>
                <c:pt idx="2">
                  <c:v>4600</c:v>
                </c:pt>
                <c:pt idx="3">
                  <c:v>55</c:v>
                </c:pt>
                <c:pt idx="4">
                  <c:v>3122</c:v>
                </c:pt>
                <c:pt idx="5">
                  <c:v>750</c:v>
                </c:pt>
                <c:pt idx="6">
                  <c:v>3175.3</c:v>
                </c:pt>
                <c:pt idx="7">
                  <c:v>2052.5</c:v>
                </c:pt>
                <c:pt idx="8">
                  <c:v>359.6</c:v>
                </c:pt>
                <c:pt idx="9">
                  <c:v>485.9</c:v>
                </c:pt>
                <c:pt idx="10">
                  <c:v>11910</c:v>
                </c:pt>
                <c:pt idx="11">
                  <c:v>3209</c:v>
                </c:pt>
                <c:pt idx="12">
                  <c:v>1771.1</c:v>
                </c:pt>
                <c:pt idx="13">
                  <c:v>1828.59</c:v>
                </c:pt>
                <c:pt idx="14">
                  <c:v>179.8</c:v>
                </c:pt>
                <c:pt idx="15">
                  <c:v>739</c:v>
                </c:pt>
                <c:pt idx="16">
                  <c:v>2173.5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40F-498D-A449-0BACC0FA5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505088"/>
        <c:axId val="76506624"/>
        <c:axId val="0"/>
      </c:bar3DChart>
      <c:catAx>
        <c:axId val="7650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6506624"/>
        <c:crosses val="autoZero"/>
        <c:auto val="1"/>
        <c:lblAlgn val="ctr"/>
        <c:lblOffset val="100"/>
        <c:noMultiLvlLbl val="0"/>
      </c:catAx>
      <c:valAx>
        <c:axId val="76506624"/>
        <c:scaling>
          <c:orientation val="minMax"/>
          <c:max val="130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6505088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34544795569162E-2"/>
          <c:y val="3.7215781926879042E-2"/>
          <c:w val="0.9089915555830772"/>
          <c:h val="0.50581693966269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Прогноз на 2022 год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3369498106767736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0F-498D-A449-0BACC0FA50AD}"/>
                </c:ext>
              </c:extLst>
            </c:dLbl>
            <c:dLbl>
              <c:idx val="1"/>
              <c:layout>
                <c:manualLayout>
                  <c:x val="-2.8912998737845421E-3"/>
                  <c:y val="-2.0996344321530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vertOverflow="overflow" horzOverflow="overflow" vert="horz" lIns="0">
                  <a:normAutofit/>
                </a:bodyPr>
                <a:lstStyle/>
                <a:p>
                  <a:pPr>
                    <a:defRPr sz="14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40F-498D-A449-0BACC0FA50AD}"/>
                </c:ext>
              </c:extLst>
            </c:dLbl>
            <c:dLbl>
              <c:idx val="2"/>
              <c:layout>
                <c:manualLayout>
                  <c:x val="-1.4456499368922578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F-498D-A449-0BACC0FA50AD}"/>
                </c:ext>
              </c:extLst>
            </c:dLbl>
            <c:dLbl>
              <c:idx val="3"/>
              <c:layout>
                <c:manualLayout>
                  <c:x val="1.4456499368922578E-3"/>
                  <c:y val="4.1991035387602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F-498D-A449-0BACC0FA50AD}"/>
                </c:ext>
              </c:extLst>
            </c:dLbl>
            <c:dLbl>
              <c:idx val="4"/>
              <c:layout>
                <c:manualLayout>
                  <c:x val="2.1684749053383868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1923848169875481E-2"/>
                      <c:h val="5.27008242470413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0F-498D-A449-0BACC0FA50AD}"/>
                </c:ext>
              </c:extLst>
            </c:dLbl>
            <c:dLbl>
              <c:idx val="5"/>
              <c:layout>
                <c:manualLayout>
                  <c:x val="1.4456499368922578E-3"/>
                  <c:y val="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F-498D-A449-0BACC0FA50AD}"/>
                </c:ext>
              </c:extLst>
            </c:dLbl>
            <c:dLbl>
              <c:idx val="6"/>
              <c:layout>
                <c:manualLayout>
                  <c:x val="-1.01195495582457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F-498D-A449-0BACC0FA50AD}"/>
                </c:ext>
              </c:extLst>
            </c:dLbl>
            <c:dLbl>
              <c:idx val="7"/>
              <c:layout>
                <c:manualLayout>
                  <c:x val="0"/>
                  <c:y val="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F-498D-A449-0BACC0FA5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Overflow="overflow" horzOverflow="overflow" vert="horz">
                <a:norm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Лист1!$B$3:$B$19</c:f>
              <c:numCache>
                <c:formatCode>0</c:formatCode>
                <c:ptCount val="17"/>
                <c:pt idx="0">
                  <c:v>1574.1</c:v>
                </c:pt>
                <c:pt idx="1">
                  <c:v>4015</c:v>
                </c:pt>
                <c:pt idx="2">
                  <c:v>6020.3</c:v>
                </c:pt>
                <c:pt idx="3">
                  <c:v>748</c:v>
                </c:pt>
                <c:pt idx="4">
                  <c:v>16634.2</c:v>
                </c:pt>
                <c:pt idx="5">
                  <c:v>3056.9</c:v>
                </c:pt>
                <c:pt idx="6">
                  <c:v>11443.3</c:v>
                </c:pt>
                <c:pt idx="7">
                  <c:v>6443.8</c:v>
                </c:pt>
                <c:pt idx="8">
                  <c:v>272.8</c:v>
                </c:pt>
                <c:pt idx="9">
                  <c:v>741.4</c:v>
                </c:pt>
                <c:pt idx="10">
                  <c:v>18527.3</c:v>
                </c:pt>
                <c:pt idx="11">
                  <c:v>6689.1</c:v>
                </c:pt>
                <c:pt idx="12">
                  <c:v>3691.6</c:v>
                </c:pt>
                <c:pt idx="13">
                  <c:v>7925.5</c:v>
                </c:pt>
                <c:pt idx="14">
                  <c:v>865.7</c:v>
                </c:pt>
                <c:pt idx="15">
                  <c:v>2977.7</c:v>
                </c:pt>
                <c:pt idx="16">
                  <c:v>1074.7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40F-498D-A449-0BACC0FA50AD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Утвержденный бюджет 2022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89129987378451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456499368922578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6738996213535473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6738996213535473E-3"/>
                  <c:y val="-2.0996344321530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91299873784569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282496844612897E-3"/>
                  <c:y val="-4.1992688643060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282496844612897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5997475690312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2282496844612897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6738996213535473E-3"/>
                  <c:y val="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5.7825997475690312E-3"/>
                  <c:y val="-2.09963443215307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4.3369498106767736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44553610618867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Лист1!$C$3:$C$19</c:f>
              <c:numCache>
                <c:formatCode>#,##0</c:formatCode>
                <c:ptCount val="17"/>
                <c:pt idx="0">
                  <c:v>1574</c:v>
                </c:pt>
                <c:pt idx="1">
                  <c:v>3867.5</c:v>
                </c:pt>
                <c:pt idx="2">
                  <c:v>6000</c:v>
                </c:pt>
                <c:pt idx="3">
                  <c:v>748</c:v>
                </c:pt>
                <c:pt idx="4">
                  <c:v>15122</c:v>
                </c:pt>
                <c:pt idx="5">
                  <c:v>2800</c:v>
                </c:pt>
                <c:pt idx="6">
                  <c:v>11443.3</c:v>
                </c:pt>
                <c:pt idx="7">
                  <c:v>6443.8</c:v>
                </c:pt>
                <c:pt idx="8">
                  <c:v>283</c:v>
                </c:pt>
                <c:pt idx="9">
                  <c:v>741</c:v>
                </c:pt>
                <c:pt idx="10">
                  <c:v>12529.65</c:v>
                </c:pt>
                <c:pt idx="11">
                  <c:v>6689</c:v>
                </c:pt>
                <c:pt idx="12">
                  <c:v>3691.6</c:v>
                </c:pt>
                <c:pt idx="13">
                  <c:v>7926</c:v>
                </c:pt>
                <c:pt idx="14">
                  <c:v>865.7</c:v>
                </c:pt>
                <c:pt idx="15">
                  <c:v>2900</c:v>
                </c:pt>
                <c:pt idx="16">
                  <c:v>1074.7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40F-498D-A449-0BACC0FA5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052288"/>
        <c:axId val="173053824"/>
        <c:axId val="0"/>
      </c:bar3DChart>
      <c:catAx>
        <c:axId val="173052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053824"/>
        <c:crosses val="autoZero"/>
        <c:auto val="1"/>
        <c:lblAlgn val="ctr"/>
        <c:lblOffset val="100"/>
        <c:noMultiLvlLbl val="0"/>
      </c:catAx>
      <c:valAx>
        <c:axId val="1730538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052288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765.79</c:v>
                </c:pt>
                <c:pt idx="1">
                  <c:v>911.04700000000003</c:v>
                </c:pt>
                <c:pt idx="2">
                  <c:v>875.85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85758720"/>
        <c:axId val="85760256"/>
      </c:barChart>
      <c:catAx>
        <c:axId val="857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85760256"/>
        <c:crosses val="autoZero"/>
        <c:auto val="1"/>
        <c:lblAlgn val="ctr"/>
        <c:lblOffset val="100"/>
        <c:noMultiLvlLbl val="0"/>
      </c:catAx>
      <c:valAx>
        <c:axId val="85760256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170776608866821"/>
              <c:y val="8.3477439704767106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8575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34544795569162E-2"/>
          <c:y val="3.7215781926879042E-2"/>
          <c:w val="0.9089915555830772"/>
          <c:h val="0.50581693966269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Прогноз на 2022 год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469744102507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0F-498D-A449-0BACC0FA50AD}"/>
                </c:ext>
              </c:extLst>
            </c:dLbl>
            <c:dLbl>
              <c:idx val="1"/>
              <c:layout>
                <c:manualLayout>
                  <c:x val="-2.8912998737845421E-3"/>
                  <c:y val="-2.0996344321530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vertOverflow="overflow" horzOverflow="overflow" vert="horz" lIns="0">
                  <a:norm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40F-498D-A449-0BACC0FA50AD}"/>
                </c:ext>
              </c:extLst>
            </c:dLbl>
            <c:dLbl>
              <c:idx val="2"/>
              <c:layout>
                <c:manualLayout>
                  <c:x val="-1.4456499368922578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F-498D-A449-0BACC0FA50AD}"/>
                </c:ext>
              </c:extLst>
            </c:dLbl>
            <c:dLbl>
              <c:idx val="3"/>
              <c:layout>
                <c:manualLayout>
                  <c:x val="-4.3369498106767736E-3"/>
                  <c:y val="1.2597641267372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F-498D-A449-0BACC0FA50AD}"/>
                </c:ext>
              </c:extLst>
            </c:dLbl>
            <c:dLbl>
              <c:idx val="4"/>
              <c:layout>
                <c:manualLayout>
                  <c:x val="-7.951074652907418E-3"/>
                  <c:y val="2.0996344321530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1923848169875481E-2"/>
                      <c:h val="5.27008242470413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0F-498D-A449-0BACC0FA50AD}"/>
                </c:ext>
              </c:extLst>
            </c:dLbl>
            <c:dLbl>
              <c:idx val="5"/>
              <c:layout>
                <c:manualLayout>
                  <c:x val="1.4456499368922578E-3"/>
                  <c:y val="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F-498D-A449-0BACC0FA50AD}"/>
                </c:ext>
              </c:extLst>
            </c:dLbl>
            <c:dLbl>
              <c:idx val="6"/>
              <c:layout>
                <c:manualLayout>
                  <c:x val="-1.01195495582457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F-498D-A449-0BACC0FA50AD}"/>
                </c:ext>
              </c:extLst>
            </c:dLbl>
            <c:dLbl>
              <c:idx val="7"/>
              <c:layout>
                <c:manualLayout>
                  <c:x val="-1.4456499368922049E-3"/>
                  <c:y val="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F-498D-A449-0BACC0FA5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Overflow="overflow" horzOverflow="overflow" vert="horz">
                <a:norm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Лист1!$B$3:$B$19</c:f>
              <c:numCache>
                <c:formatCode>0</c:formatCode>
                <c:ptCount val="17"/>
                <c:pt idx="0">
                  <c:v>5932</c:v>
                </c:pt>
                <c:pt idx="1">
                  <c:v>4366</c:v>
                </c:pt>
                <c:pt idx="2">
                  <c:v>31035</c:v>
                </c:pt>
                <c:pt idx="3">
                  <c:v>9574</c:v>
                </c:pt>
                <c:pt idx="4">
                  <c:v>10371</c:v>
                </c:pt>
                <c:pt idx="5">
                  <c:v>8292</c:v>
                </c:pt>
                <c:pt idx="6">
                  <c:v>61023</c:v>
                </c:pt>
                <c:pt idx="7">
                  <c:v>13318</c:v>
                </c:pt>
                <c:pt idx="8">
                  <c:v>1562</c:v>
                </c:pt>
                <c:pt idx="9">
                  <c:v>2315</c:v>
                </c:pt>
                <c:pt idx="10">
                  <c:v>19006</c:v>
                </c:pt>
                <c:pt idx="11">
                  <c:v>15943</c:v>
                </c:pt>
                <c:pt idx="12">
                  <c:v>19350</c:v>
                </c:pt>
                <c:pt idx="13">
                  <c:v>13752</c:v>
                </c:pt>
                <c:pt idx="14">
                  <c:v>7669</c:v>
                </c:pt>
                <c:pt idx="15">
                  <c:v>10340</c:v>
                </c:pt>
                <c:pt idx="16">
                  <c:v>20694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40F-498D-A449-0BACC0FA50AD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Утвержденный бюджет 2022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3369498106767736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824859168653393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2282496844612897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825997475690312E-3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59974756903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0996344321530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7.2282496844612897E-3"/>
                  <c:y val="-4.1992688643060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3369498106767736E-3"/>
                  <c:y val="-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912998737845156E-3"/>
                  <c:y val="-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78259974756913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5.7825997475690312E-3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Лист1!$A$3:$A$19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Лист1!$C$3:$C$19</c:f>
              <c:numCache>
                <c:formatCode>#,##0</c:formatCode>
                <c:ptCount val="17"/>
                <c:pt idx="0">
                  <c:v>6788.9</c:v>
                </c:pt>
                <c:pt idx="1">
                  <c:v>5755</c:v>
                </c:pt>
                <c:pt idx="2">
                  <c:v>33928.5</c:v>
                </c:pt>
                <c:pt idx="3">
                  <c:v>9574</c:v>
                </c:pt>
                <c:pt idx="4">
                  <c:v>10338</c:v>
                </c:pt>
                <c:pt idx="5">
                  <c:v>6700</c:v>
                </c:pt>
                <c:pt idx="6">
                  <c:v>73070.38</c:v>
                </c:pt>
                <c:pt idx="7">
                  <c:v>13318</c:v>
                </c:pt>
                <c:pt idx="8">
                  <c:v>1429</c:v>
                </c:pt>
                <c:pt idx="9">
                  <c:v>2315</c:v>
                </c:pt>
                <c:pt idx="10">
                  <c:v>25986.65</c:v>
                </c:pt>
                <c:pt idx="11">
                  <c:v>15943</c:v>
                </c:pt>
                <c:pt idx="12">
                  <c:v>19350</c:v>
                </c:pt>
                <c:pt idx="13">
                  <c:v>13752</c:v>
                </c:pt>
                <c:pt idx="14">
                  <c:v>7669</c:v>
                </c:pt>
                <c:pt idx="15">
                  <c:v>10340</c:v>
                </c:pt>
                <c:pt idx="16">
                  <c:v>19156.310000000001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40F-498D-A449-0BACC0FA5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143168"/>
        <c:axId val="173144704"/>
        <c:axId val="0"/>
      </c:bar3DChart>
      <c:catAx>
        <c:axId val="173143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144704"/>
        <c:crosses val="autoZero"/>
        <c:auto val="1"/>
        <c:lblAlgn val="ctr"/>
        <c:lblOffset val="100"/>
        <c:noMultiLvlLbl val="0"/>
      </c:catAx>
      <c:valAx>
        <c:axId val="1731447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143168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307633420822402E-2"/>
          <c:y val="0.24865712595241354"/>
          <c:w val="0.87874792213473318"/>
          <c:h val="0.372547914572799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2316054243219599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093832020997374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04943132108486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87160979877515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64938757655293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482720909886265E-2"/>
                  <c:y val="-4.1135160766062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649387576552931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88888888888888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E-2"/>
                  <c:y val="3.5155010887356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2611220472440845E-2"/>
                  <c:y val="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675E-2"/>
                  <c:y val="2.531114277426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9705052493438321E-2"/>
                  <c:y val="-6.082289699225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Двуреченское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Платошинское </c:v>
                </c:pt>
                <c:pt idx="8">
                  <c:v>Юго-Камское </c:v>
                </c:pt>
                <c:pt idx="9">
                  <c:v>Бершетское</c:v>
                </c:pt>
                <c:pt idx="10">
                  <c:v>Юговское </c:v>
                </c:pt>
                <c:pt idx="11">
                  <c:v>Лобановское </c:v>
                </c:pt>
                <c:pt idx="12">
                  <c:v>Кукуштанское </c:v>
                </c:pt>
                <c:pt idx="13">
                  <c:v>Гамовское </c:v>
                </c:pt>
                <c:pt idx="14">
                  <c:v>Кондратовское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125.82549882555718</c:v>
                </c:pt>
                <c:pt idx="1">
                  <c:v>124.08024173241566</c:v>
                </c:pt>
                <c:pt idx="2">
                  <c:v>121.04464291392586</c:v>
                </c:pt>
                <c:pt idx="3">
                  <c:v>117.30794225245256</c:v>
                </c:pt>
                <c:pt idx="4">
                  <c:v>116.27190731889299</c:v>
                </c:pt>
                <c:pt idx="5">
                  <c:v>112.69732951819336</c:v>
                </c:pt>
                <c:pt idx="6">
                  <c:v>107.78030519756902</c:v>
                </c:pt>
                <c:pt idx="7">
                  <c:v>107.4871668534096</c:v>
                </c:pt>
                <c:pt idx="8">
                  <c:v>106.76422184586878</c:v>
                </c:pt>
                <c:pt idx="9">
                  <c:v>104.75662158590721</c:v>
                </c:pt>
                <c:pt idx="10">
                  <c:v>103.72756726465471</c:v>
                </c:pt>
                <c:pt idx="11">
                  <c:v>102.72762379192517</c:v>
                </c:pt>
                <c:pt idx="12">
                  <c:v>95.137719410672389</c:v>
                </c:pt>
                <c:pt idx="13">
                  <c:v>95.055839711171103</c:v>
                </c:pt>
                <c:pt idx="14">
                  <c:v>94.409455714266329</c:v>
                </c:pt>
                <c:pt idx="15">
                  <c:v>88.083408208139957</c:v>
                </c:pt>
                <c:pt idx="16">
                  <c:v>87.597058755875196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1222222222222208E-2"/>
                  <c:y val="5.5900962935705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388888888888888E-2"/>
                  <c:y val="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388888888888888E-2"/>
                  <c:y val="5.3439995907431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61111111111111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166666666666666E-2"/>
                  <c:y val="4.8518061850883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77887139107611E-2"/>
                  <c:y val="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482720909886265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704943132108486E-2"/>
                  <c:y val="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777777777777779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3704943132108486E-2"/>
                  <c:y val="5.3439995907431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871609798775152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4000109361329833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555555555555557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482720909886161E-2"/>
                  <c:y val="-4.7459652251794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611329833770779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Двуреченское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Платошинское </c:v>
                </c:pt>
                <c:pt idx="8">
                  <c:v>Юго-Камское </c:v>
                </c:pt>
                <c:pt idx="9">
                  <c:v>Бершетское</c:v>
                </c:pt>
                <c:pt idx="10">
                  <c:v>Юговское </c:v>
                </c:pt>
                <c:pt idx="11">
                  <c:v>Лобановское </c:v>
                </c:pt>
                <c:pt idx="12">
                  <c:v>Кукуштанское </c:v>
                </c:pt>
                <c:pt idx="13">
                  <c:v>Гамовское </c:v>
                </c:pt>
                <c:pt idx="14">
                  <c:v>Кондратовское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93.974863197939584</c:v>
                </c:pt>
                <c:pt idx="1">
                  <c:v>100.43727103738409</c:v>
                </c:pt>
                <c:pt idx="2">
                  <c:v>110.34832620215442</c:v>
                </c:pt>
                <c:pt idx="3">
                  <c:v>104.91773290836855</c:v>
                </c:pt>
                <c:pt idx="4">
                  <c:v>98.103257448176976</c:v>
                </c:pt>
                <c:pt idx="5">
                  <c:v>104.71574097762175</c:v>
                </c:pt>
                <c:pt idx="6">
                  <c:v>102.51190416936274</c:v>
                </c:pt>
                <c:pt idx="7">
                  <c:v>92.057495866343416</c:v>
                </c:pt>
                <c:pt idx="8">
                  <c:v>91.307291602142257</c:v>
                </c:pt>
                <c:pt idx="9">
                  <c:v>83.727904869640753</c:v>
                </c:pt>
                <c:pt idx="10">
                  <c:v>75.04184383794427</c:v>
                </c:pt>
                <c:pt idx="11">
                  <c:v>101.89407430504045</c:v>
                </c:pt>
                <c:pt idx="12">
                  <c:v>109.38325674161347</c:v>
                </c:pt>
                <c:pt idx="13">
                  <c:v>95.836290495785164</c:v>
                </c:pt>
                <c:pt idx="14">
                  <c:v>102.46965706837963</c:v>
                </c:pt>
                <c:pt idx="15">
                  <c:v>91.697485341451539</c:v>
                </c:pt>
                <c:pt idx="16">
                  <c:v>87.206591261888093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4.200240594925634E-3"/>
                  <c:y val="-1.2304835141368992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Двуреченское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Платошинское </c:v>
                </c:pt>
                <c:pt idx="8">
                  <c:v>Юго-Камское </c:v>
                </c:pt>
                <c:pt idx="9">
                  <c:v>Бершетское</c:v>
                </c:pt>
                <c:pt idx="10">
                  <c:v>Юговское </c:v>
                </c:pt>
                <c:pt idx="11">
                  <c:v>Лобановское </c:v>
                </c:pt>
                <c:pt idx="12">
                  <c:v>Кукуштанское </c:v>
                </c:pt>
                <c:pt idx="13">
                  <c:v>Гамовское </c:v>
                </c:pt>
                <c:pt idx="14">
                  <c:v>Кондратовское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96.5</c:v>
                </c:pt>
                <c:pt idx="1">
                  <c:v>96.5</c:v>
                </c:pt>
                <c:pt idx="2">
                  <c:v>96.5</c:v>
                </c:pt>
                <c:pt idx="3">
                  <c:v>96.5</c:v>
                </c:pt>
                <c:pt idx="4">
                  <c:v>96.5</c:v>
                </c:pt>
                <c:pt idx="5">
                  <c:v>96.5</c:v>
                </c:pt>
                <c:pt idx="6">
                  <c:v>96.5</c:v>
                </c:pt>
                <c:pt idx="7">
                  <c:v>96.5</c:v>
                </c:pt>
                <c:pt idx="8">
                  <c:v>96.5</c:v>
                </c:pt>
                <c:pt idx="9">
                  <c:v>96.5</c:v>
                </c:pt>
                <c:pt idx="10">
                  <c:v>96.5</c:v>
                </c:pt>
                <c:pt idx="11">
                  <c:v>96.5</c:v>
                </c:pt>
                <c:pt idx="12">
                  <c:v>96.5</c:v>
                </c:pt>
                <c:pt idx="13">
                  <c:v>96.5</c:v>
                </c:pt>
                <c:pt idx="14">
                  <c:v>96.5</c:v>
                </c:pt>
                <c:pt idx="15">
                  <c:v>96.5</c:v>
                </c:pt>
                <c:pt idx="16">
                  <c:v>96.5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898944"/>
        <c:axId val="88622208"/>
      </c:lineChart>
      <c:catAx>
        <c:axId val="8889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8622208"/>
        <c:crosses val="autoZero"/>
        <c:auto val="1"/>
        <c:lblAlgn val="ctr"/>
        <c:lblOffset val="100"/>
        <c:noMultiLvlLbl val="0"/>
      </c:catAx>
      <c:valAx>
        <c:axId val="88622208"/>
        <c:scaling>
          <c:orientation val="minMax"/>
          <c:max val="140"/>
          <c:min val="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8898944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386.5</c:v>
                </c:pt>
                <c:pt idx="1">
                  <c:v>428.05</c:v>
                </c:pt>
                <c:pt idx="2">
                  <c:v>413.23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88701568"/>
        <c:axId val="88707456"/>
      </c:barChart>
      <c:catAx>
        <c:axId val="8870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88707456"/>
        <c:crosses val="autoZero"/>
        <c:auto val="1"/>
        <c:lblAlgn val="ctr"/>
        <c:lblOffset val="100"/>
        <c:noMultiLvlLbl val="0"/>
      </c:catAx>
      <c:valAx>
        <c:axId val="88707456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170776608866821"/>
              <c:y val="4.5136289204581133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8870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870401660244068E-2"/>
          <c:y val="0.11330394814012913"/>
          <c:w val="0.8995663526880443"/>
          <c:h val="0.5423546958835773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3"/>
              <c:layout>
                <c:manualLayout>
                  <c:x val="-3.6301719928554063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553509942242131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33871279547411E-2"/>
                  <c:y val="-3.0470774565100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0731314222090102E-2"/>
                  <c:y val="4.253791197217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516517075322085E-2"/>
                  <c:y val="-5.5900769158773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53619595897669E-2"/>
                  <c:y val="-2.6369358596419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24195693177229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19031005996629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Култаевское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Юго-Камское </c:v>
                </c:pt>
                <c:pt idx="12">
                  <c:v>Кукуштанское </c:v>
                </c:pt>
                <c:pt idx="13">
                  <c:v>Двуреченское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133.69999999999999</c:v>
                </c:pt>
                <c:pt idx="1">
                  <c:v>126.9</c:v>
                </c:pt>
                <c:pt idx="2">
                  <c:v>126.6</c:v>
                </c:pt>
                <c:pt idx="3">
                  <c:v>123.3</c:v>
                </c:pt>
                <c:pt idx="4">
                  <c:v>123.3</c:v>
                </c:pt>
                <c:pt idx="5">
                  <c:v>121.6</c:v>
                </c:pt>
                <c:pt idx="6">
                  <c:v>119.7</c:v>
                </c:pt>
                <c:pt idx="7">
                  <c:v>115.4</c:v>
                </c:pt>
                <c:pt idx="8">
                  <c:v>111</c:v>
                </c:pt>
                <c:pt idx="9">
                  <c:v>104.6</c:v>
                </c:pt>
                <c:pt idx="10">
                  <c:v>104.4</c:v>
                </c:pt>
                <c:pt idx="11">
                  <c:v>103.2</c:v>
                </c:pt>
                <c:pt idx="12">
                  <c:v>102.9</c:v>
                </c:pt>
                <c:pt idx="13">
                  <c:v>101.8</c:v>
                </c:pt>
                <c:pt idx="14">
                  <c:v>98.2</c:v>
                </c:pt>
                <c:pt idx="15">
                  <c:v>91.2</c:v>
                </c:pt>
                <c:pt idx="16">
                  <c:v>89.4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2"/>
              <c:layout>
                <c:manualLayout>
                  <c:x val="-2.824195693177229E-2"/>
                  <c:y val="4.8518061850883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90911850193807E-2"/>
                  <c:y val="4.1135160766062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872125635018027E-2"/>
                  <c:y val="3.1291292652967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634558358388279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946221022513758E-2"/>
                  <c:y val="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516517075322085E-2"/>
                  <c:y val="-3.2693850082151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963204728967417E-2"/>
                  <c:y val="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160908515626138E-2"/>
                  <c:y val="-2.941259110744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634558358388279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94611136885812E-2"/>
                  <c:y val="-6.71473884779849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49355505156196E-2"/>
                  <c:y val="3.3752065904309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160908515626138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Култаевское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Юго-Камское </c:v>
                </c:pt>
                <c:pt idx="12">
                  <c:v>Кукуштанское </c:v>
                </c:pt>
                <c:pt idx="13">
                  <c:v>Двуреченское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108.1</c:v>
                </c:pt>
                <c:pt idx="1">
                  <c:v>101.8</c:v>
                </c:pt>
                <c:pt idx="2">
                  <c:v>106.7</c:v>
                </c:pt>
                <c:pt idx="3">
                  <c:v>106.4</c:v>
                </c:pt>
                <c:pt idx="4">
                  <c:v>117.7</c:v>
                </c:pt>
                <c:pt idx="5">
                  <c:v>107.2</c:v>
                </c:pt>
                <c:pt idx="6">
                  <c:v>100.5</c:v>
                </c:pt>
                <c:pt idx="7">
                  <c:v>166.3</c:v>
                </c:pt>
                <c:pt idx="8">
                  <c:v>110.3</c:v>
                </c:pt>
                <c:pt idx="9">
                  <c:v>95.1</c:v>
                </c:pt>
                <c:pt idx="10">
                  <c:v>103.3</c:v>
                </c:pt>
                <c:pt idx="11">
                  <c:v>104.6</c:v>
                </c:pt>
                <c:pt idx="12">
                  <c:v>98.2</c:v>
                </c:pt>
                <c:pt idx="13">
                  <c:v>99</c:v>
                </c:pt>
                <c:pt idx="14">
                  <c:v>81.5</c:v>
                </c:pt>
                <c:pt idx="15">
                  <c:v>94.2</c:v>
                </c:pt>
                <c:pt idx="16">
                  <c:v>81.3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6.5626433343739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Култаевское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Юго-Камское </c:v>
                </c:pt>
                <c:pt idx="12">
                  <c:v>Кукуштанское </c:v>
                </c:pt>
                <c:pt idx="13">
                  <c:v>Двуреченское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112</c:v>
                </c:pt>
                <c:pt idx="1">
                  <c:v>112</c:v>
                </c:pt>
                <c:pt idx="2">
                  <c:v>112</c:v>
                </c:pt>
                <c:pt idx="3">
                  <c:v>112</c:v>
                </c:pt>
                <c:pt idx="4">
                  <c:v>112</c:v>
                </c:pt>
                <c:pt idx="5">
                  <c:v>112</c:v>
                </c:pt>
                <c:pt idx="6">
                  <c:v>112</c:v>
                </c:pt>
                <c:pt idx="7">
                  <c:v>112</c:v>
                </c:pt>
                <c:pt idx="8">
                  <c:v>112</c:v>
                </c:pt>
                <c:pt idx="9">
                  <c:v>112</c:v>
                </c:pt>
                <c:pt idx="10">
                  <c:v>112</c:v>
                </c:pt>
                <c:pt idx="11">
                  <c:v>112</c:v>
                </c:pt>
                <c:pt idx="12">
                  <c:v>112</c:v>
                </c:pt>
                <c:pt idx="13">
                  <c:v>112</c:v>
                </c:pt>
                <c:pt idx="14">
                  <c:v>112</c:v>
                </c:pt>
                <c:pt idx="15">
                  <c:v>112</c:v>
                </c:pt>
                <c:pt idx="16">
                  <c:v>112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17600"/>
        <c:axId val="61276544"/>
      </c:lineChart>
      <c:catAx>
        <c:axId val="82217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276544"/>
        <c:crosses val="autoZero"/>
        <c:auto val="1"/>
        <c:lblAlgn val="ctr"/>
        <c:lblOffset val="100"/>
        <c:noMultiLvlLbl val="0"/>
      </c:catAx>
      <c:valAx>
        <c:axId val="61276544"/>
        <c:scaling>
          <c:orientation val="minMax"/>
          <c:max val="180"/>
          <c:min val="7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2217600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34.020000000000003</c:v>
                </c:pt>
                <c:pt idx="1">
                  <c:v>34.06</c:v>
                </c:pt>
                <c:pt idx="2">
                  <c:v>38.15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65419136"/>
        <c:axId val="65420672"/>
      </c:barChart>
      <c:catAx>
        <c:axId val="6541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65420672"/>
        <c:crosses val="autoZero"/>
        <c:auto val="1"/>
        <c:lblAlgn val="ctr"/>
        <c:lblOffset val="100"/>
        <c:noMultiLvlLbl val="0"/>
      </c:catAx>
      <c:valAx>
        <c:axId val="65420672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170776608866821"/>
              <c:y val="4.5136289204581133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65419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0.26434793830218672"/>
          <c:w val="0.88862317905421861"/>
          <c:h val="0.3651304444376754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6733590170402947E-2"/>
                  <c:y val="-3.67254815453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733590170402919E-2"/>
                  <c:y val="-2.9238105438370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9338117202161E-2"/>
                  <c:y val="-3.67254815453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89338117202161E-2"/>
                  <c:y val="-4.1717262135788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733590170402947E-2"/>
                  <c:y val="-4.421285765240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027E-2"/>
                  <c:y val="-2.923810543837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-2.674231340269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227997817256123E-2"/>
                  <c:y val="-2.674231340269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9118537011331009E-2"/>
                  <c:y val="-3.67254815453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Кукуштанское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Кондратовское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124.5</c:v>
                </c:pt>
                <c:pt idx="1">
                  <c:v>123.1</c:v>
                </c:pt>
                <c:pt idx="2">
                  <c:v>120.1</c:v>
                </c:pt>
                <c:pt idx="3">
                  <c:v>118.8</c:v>
                </c:pt>
                <c:pt idx="4">
                  <c:v>117.6</c:v>
                </c:pt>
                <c:pt idx="5">
                  <c:v>117.4</c:v>
                </c:pt>
                <c:pt idx="6">
                  <c:v>116.7</c:v>
                </c:pt>
                <c:pt idx="7">
                  <c:v>116.4</c:v>
                </c:pt>
                <c:pt idx="8">
                  <c:v>116.1</c:v>
                </c:pt>
                <c:pt idx="9">
                  <c:v>116.1</c:v>
                </c:pt>
                <c:pt idx="10">
                  <c:v>116.1</c:v>
                </c:pt>
                <c:pt idx="11">
                  <c:v>116.1</c:v>
                </c:pt>
                <c:pt idx="12">
                  <c:v>116</c:v>
                </c:pt>
                <c:pt idx="13">
                  <c:v>116</c:v>
                </c:pt>
                <c:pt idx="14">
                  <c:v>116</c:v>
                </c:pt>
                <c:pt idx="15">
                  <c:v>116</c:v>
                </c:pt>
                <c:pt idx="16">
                  <c:v>116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542717123075441E-2"/>
                  <c:y val="4.4571308414061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386819292783124E-2"/>
                  <c:y val="4.4536328021750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28818005759073E-2"/>
                  <c:y val="3.9649095570165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3.47272757643854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3.2092348235701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3.4552766840946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89338117202161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212214194517069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733590170402947E-2"/>
                  <c:y val="2.6742509921755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027E-2"/>
                  <c:y val="3.9221273581058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985408195596213E-2"/>
                  <c:y val="2.92383019574280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346993169863372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26000091275204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Кукуштанское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Кондратовское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106.8</c:v>
                </c:pt>
                <c:pt idx="1">
                  <c:v>107.1</c:v>
                </c:pt>
                <c:pt idx="2">
                  <c:v>99.9</c:v>
                </c:pt>
                <c:pt idx="3">
                  <c:v>107.2</c:v>
                </c:pt>
                <c:pt idx="4">
                  <c:v>107.6</c:v>
                </c:pt>
                <c:pt idx="5">
                  <c:v>103.6</c:v>
                </c:pt>
                <c:pt idx="6">
                  <c:v>109.7</c:v>
                </c:pt>
                <c:pt idx="7">
                  <c:v>107.1</c:v>
                </c:pt>
                <c:pt idx="8">
                  <c:v>107.4</c:v>
                </c:pt>
                <c:pt idx="9">
                  <c:v>107</c:v>
                </c:pt>
                <c:pt idx="10">
                  <c:v>109.9</c:v>
                </c:pt>
                <c:pt idx="11">
                  <c:v>100.7</c:v>
                </c:pt>
                <c:pt idx="12">
                  <c:v>109.9</c:v>
                </c:pt>
                <c:pt idx="13">
                  <c:v>107.7</c:v>
                </c:pt>
                <c:pt idx="14">
                  <c:v>100.8</c:v>
                </c:pt>
                <c:pt idx="15">
                  <c:v>98.7</c:v>
                </c:pt>
                <c:pt idx="16">
                  <c:v>97.4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5.0641361162225951E-2"/>
                  <c:y val="-8.0291791497209917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Кукуштанское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Кондратовское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105.4</c:v>
                </c:pt>
                <c:pt idx="1">
                  <c:v>105.4</c:v>
                </c:pt>
                <c:pt idx="2">
                  <c:v>105.4</c:v>
                </c:pt>
                <c:pt idx="3">
                  <c:v>105.4</c:v>
                </c:pt>
                <c:pt idx="4">
                  <c:v>105.4</c:v>
                </c:pt>
                <c:pt idx="5">
                  <c:v>105.4</c:v>
                </c:pt>
                <c:pt idx="6">
                  <c:v>105.4</c:v>
                </c:pt>
                <c:pt idx="7">
                  <c:v>105.4</c:v>
                </c:pt>
                <c:pt idx="8">
                  <c:v>105.4</c:v>
                </c:pt>
                <c:pt idx="9">
                  <c:v>105.4</c:v>
                </c:pt>
                <c:pt idx="10">
                  <c:v>105.4</c:v>
                </c:pt>
                <c:pt idx="11">
                  <c:v>105.4</c:v>
                </c:pt>
                <c:pt idx="12">
                  <c:v>105.4</c:v>
                </c:pt>
                <c:pt idx="13">
                  <c:v>105.4</c:v>
                </c:pt>
                <c:pt idx="14">
                  <c:v>105.4</c:v>
                </c:pt>
                <c:pt idx="15">
                  <c:v>105.4</c:v>
                </c:pt>
                <c:pt idx="16">
                  <c:v>105.4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448960"/>
        <c:axId val="61450496"/>
      </c:lineChart>
      <c:catAx>
        <c:axId val="61448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450496"/>
        <c:crosses val="autoZero"/>
        <c:auto val="1"/>
        <c:lblAlgn val="ctr"/>
        <c:lblOffset val="100"/>
        <c:noMultiLvlLbl val="0"/>
      </c:catAx>
      <c:valAx>
        <c:axId val="61450496"/>
        <c:scaling>
          <c:orientation val="minMax"/>
          <c:max val="140"/>
          <c:min val="8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44896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28.32</c:v>
                </c:pt>
                <c:pt idx="1">
                  <c:v>31.63</c:v>
                </c:pt>
                <c:pt idx="2">
                  <c:v>33.35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2020</c:v>
                </c:pt>
                <c:pt idx="1">
                  <c:v>план 2021</c:v>
                </c:pt>
                <c:pt idx="2">
                  <c:v>факт 2021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61206528"/>
        <c:axId val="61208064"/>
      </c:barChart>
      <c:catAx>
        <c:axId val="6120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61208064"/>
        <c:crosses val="autoZero"/>
        <c:auto val="1"/>
        <c:lblAlgn val="ctr"/>
        <c:lblOffset val="100"/>
        <c:noMultiLvlLbl val="0"/>
      </c:catAx>
      <c:valAx>
        <c:axId val="61208064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800" b="0">
                    <a:latin typeface="PermianSansTypeface" pitchFamily="50" charset="0"/>
                  </a:defRPr>
                </a:pPr>
                <a:r>
                  <a:rPr lang="ru-RU" sz="800" b="0" dirty="0" smtClean="0">
                    <a:latin typeface="PermianSansTypeface" pitchFamily="50" charset="0"/>
                  </a:rPr>
                  <a:t>млн руб.</a:t>
                </a:r>
                <a:endParaRPr lang="ru-RU" sz="8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50270197896"/>
              <c:y val="8.5220329054347496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61206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84580052493432E-2"/>
          <c:y val="0.16663930692329948"/>
          <c:w val="0.89664513961844117"/>
          <c:h val="0.4591821023651396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5093832020997374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260498687664043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977149054774865E-2"/>
                  <c:y val="-3.813316763996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670609815938697E-2"/>
                  <c:y val="-3.6247717703740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062496500894023E-2"/>
                  <c:y val="-3.60411741912703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461832895887912E-2"/>
                  <c:y val="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07294400699912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</c:v>
                </c:pt>
                <c:pt idx="1">
                  <c:v>Фроловское </c:v>
                </c:pt>
                <c:pt idx="2">
                  <c:v>Двуреченское </c:v>
                </c:pt>
                <c:pt idx="3">
                  <c:v>Лобановское </c:v>
                </c:pt>
                <c:pt idx="4">
                  <c:v>Заболотское </c:v>
                </c:pt>
                <c:pt idx="5">
                  <c:v>Култаевское </c:v>
                </c:pt>
                <c:pt idx="6">
                  <c:v>Усть-Качкинское </c:v>
                </c:pt>
                <c:pt idx="7">
                  <c:v>Юговское</c:v>
                </c:pt>
                <c:pt idx="8">
                  <c:v>Гамовское </c:v>
                </c:pt>
                <c:pt idx="9">
                  <c:v>Савинское </c:v>
                </c:pt>
                <c:pt idx="10">
                  <c:v>Платошинское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Кондратовское </c:v>
                </c:pt>
                <c:pt idx="14">
                  <c:v>Пальниковское </c:v>
                </c:pt>
                <c:pt idx="15">
                  <c:v>Кукуштанское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157.30000000000001</c:v>
                </c:pt>
                <c:pt idx="1">
                  <c:v>147.80000000000001</c:v>
                </c:pt>
                <c:pt idx="2">
                  <c:v>139.6</c:v>
                </c:pt>
                <c:pt idx="3">
                  <c:v>136.69999999999999</c:v>
                </c:pt>
                <c:pt idx="4">
                  <c:v>133.19999999999999</c:v>
                </c:pt>
                <c:pt idx="5">
                  <c:v>127.1</c:v>
                </c:pt>
                <c:pt idx="6">
                  <c:v>121.8</c:v>
                </c:pt>
                <c:pt idx="7">
                  <c:v>118.3</c:v>
                </c:pt>
                <c:pt idx="8">
                  <c:v>114.9</c:v>
                </c:pt>
                <c:pt idx="9">
                  <c:v>113.8</c:v>
                </c:pt>
                <c:pt idx="10">
                  <c:v>113</c:v>
                </c:pt>
                <c:pt idx="11">
                  <c:v>110.8</c:v>
                </c:pt>
                <c:pt idx="12">
                  <c:v>110.5</c:v>
                </c:pt>
                <c:pt idx="13">
                  <c:v>101</c:v>
                </c:pt>
                <c:pt idx="14">
                  <c:v>100.7</c:v>
                </c:pt>
                <c:pt idx="15">
                  <c:v>85.9</c:v>
                </c:pt>
                <c:pt idx="16">
                  <c:v>69.5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3963194346103559E-2"/>
                  <c:y val="4.3424006126374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017388451443573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976006287961867E-2"/>
                  <c:y val="3.3649014361365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944444444444445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55555555555557E-2"/>
                  <c:y val="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038276465441821E-2"/>
                  <c:y val="-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777777777777779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0927165354330708E-2"/>
                  <c:y val="3.1291292652967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333442694663067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850721784776803E-2"/>
                  <c:y val="3.62132267095146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981275529750909E-2"/>
                  <c:y val="-3.2900413545585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072944006999125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</c:v>
                </c:pt>
                <c:pt idx="1">
                  <c:v>Фроловское </c:v>
                </c:pt>
                <c:pt idx="2">
                  <c:v>Двуреченское </c:v>
                </c:pt>
                <c:pt idx="3">
                  <c:v>Лобановское </c:v>
                </c:pt>
                <c:pt idx="4">
                  <c:v>Заболотское </c:v>
                </c:pt>
                <c:pt idx="5">
                  <c:v>Култаевское </c:v>
                </c:pt>
                <c:pt idx="6">
                  <c:v>Усть-Качкинское </c:v>
                </c:pt>
                <c:pt idx="7">
                  <c:v>Юговское</c:v>
                </c:pt>
                <c:pt idx="8">
                  <c:v>Гамовское </c:v>
                </c:pt>
                <c:pt idx="9">
                  <c:v>Савинское </c:v>
                </c:pt>
                <c:pt idx="10">
                  <c:v>Платошинское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Кондратовское </c:v>
                </c:pt>
                <c:pt idx="14">
                  <c:v>Пальниковское </c:v>
                </c:pt>
                <c:pt idx="15">
                  <c:v>Кукуштанское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105.3</c:v>
                </c:pt>
                <c:pt idx="1">
                  <c:v>110.1</c:v>
                </c:pt>
                <c:pt idx="2">
                  <c:v>88.4</c:v>
                </c:pt>
                <c:pt idx="3">
                  <c:v>101.3</c:v>
                </c:pt>
                <c:pt idx="4">
                  <c:v>110.4</c:v>
                </c:pt>
                <c:pt idx="5">
                  <c:v>88.7</c:v>
                </c:pt>
                <c:pt idx="6">
                  <c:v>98.6</c:v>
                </c:pt>
                <c:pt idx="7">
                  <c:v>76.3</c:v>
                </c:pt>
                <c:pt idx="8">
                  <c:v>95.3</c:v>
                </c:pt>
                <c:pt idx="9">
                  <c:v>183.7</c:v>
                </c:pt>
                <c:pt idx="10">
                  <c:v>87.3</c:v>
                </c:pt>
                <c:pt idx="11">
                  <c:v>80.8</c:v>
                </c:pt>
                <c:pt idx="12">
                  <c:v>87.1</c:v>
                </c:pt>
                <c:pt idx="13">
                  <c:v>101.7</c:v>
                </c:pt>
                <c:pt idx="14">
                  <c:v>97.2</c:v>
                </c:pt>
                <c:pt idx="15">
                  <c:v>108.4</c:v>
                </c:pt>
                <c:pt idx="16">
                  <c:v>64.5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0603240364148516E-2"/>
                  <c:y val="-3.5565226097317342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Бершетское</c:v>
                </c:pt>
                <c:pt idx="1">
                  <c:v>Фроловское </c:v>
                </c:pt>
                <c:pt idx="2">
                  <c:v>Двуреченское </c:v>
                </c:pt>
                <c:pt idx="3">
                  <c:v>Лобановское </c:v>
                </c:pt>
                <c:pt idx="4">
                  <c:v>Заболотское </c:v>
                </c:pt>
                <c:pt idx="5">
                  <c:v>Култаевское </c:v>
                </c:pt>
                <c:pt idx="6">
                  <c:v>Усть-Качкинское </c:v>
                </c:pt>
                <c:pt idx="7">
                  <c:v>Юговское</c:v>
                </c:pt>
                <c:pt idx="8">
                  <c:v>Гамовское </c:v>
                </c:pt>
                <c:pt idx="9">
                  <c:v>Савинское </c:v>
                </c:pt>
                <c:pt idx="10">
                  <c:v>Платошинское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Кондратовское </c:v>
                </c:pt>
                <c:pt idx="14">
                  <c:v>Пальниковское </c:v>
                </c:pt>
                <c:pt idx="15">
                  <c:v>Кукуштанское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103.2</c:v>
                </c:pt>
                <c:pt idx="1">
                  <c:v>103.2</c:v>
                </c:pt>
                <c:pt idx="2">
                  <c:v>103.2</c:v>
                </c:pt>
                <c:pt idx="3">
                  <c:v>103.2</c:v>
                </c:pt>
                <c:pt idx="4">
                  <c:v>103.2</c:v>
                </c:pt>
                <c:pt idx="5">
                  <c:v>103.2</c:v>
                </c:pt>
                <c:pt idx="6">
                  <c:v>103.2</c:v>
                </c:pt>
                <c:pt idx="7">
                  <c:v>103.2</c:v>
                </c:pt>
                <c:pt idx="8">
                  <c:v>103.2</c:v>
                </c:pt>
                <c:pt idx="9">
                  <c:v>103.2</c:v>
                </c:pt>
                <c:pt idx="10">
                  <c:v>103.2</c:v>
                </c:pt>
                <c:pt idx="11">
                  <c:v>103.2</c:v>
                </c:pt>
                <c:pt idx="12">
                  <c:v>103.2</c:v>
                </c:pt>
                <c:pt idx="13">
                  <c:v>103.2</c:v>
                </c:pt>
                <c:pt idx="14">
                  <c:v>103.2</c:v>
                </c:pt>
                <c:pt idx="15">
                  <c:v>103.2</c:v>
                </c:pt>
                <c:pt idx="16">
                  <c:v>103.2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62464"/>
        <c:axId val="65487232"/>
      </c:lineChart>
      <c:catAx>
        <c:axId val="61262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5487232"/>
        <c:crosses val="autoZero"/>
        <c:auto val="1"/>
        <c:lblAlgn val="ctr"/>
        <c:lblOffset val="100"/>
        <c:noMultiLvlLbl val="0"/>
      </c:catAx>
      <c:valAx>
        <c:axId val="65487232"/>
        <c:scaling>
          <c:orientation val="minMax"/>
          <c:max val="200"/>
          <c:min val="4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262464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4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9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27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9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1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65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1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57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95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1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7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8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8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8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8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3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2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342" y="1916832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dirty="0">
                <a:solidFill>
                  <a:srgbClr val="F14124"/>
                </a:solidFill>
                <a:latin typeface="PermianSansTypeface" pitchFamily="50" charset="0"/>
              </a:rPr>
              <a:t>Исполнение бюджетов сельских поселений Пермского муниципального района </a:t>
            </a:r>
          </a:p>
          <a:p>
            <a:pPr algn="ctr"/>
            <a:r>
              <a:rPr lang="ru-RU" altLang="ru-RU" sz="4000" dirty="0">
                <a:solidFill>
                  <a:srgbClr val="F14124"/>
                </a:solidFill>
                <a:latin typeface="PermianSansTypeface" pitchFamily="50" charset="0"/>
              </a:rPr>
              <a:t>за </a:t>
            </a:r>
            <a:r>
              <a:rPr lang="ru-RU" altLang="ru-RU" sz="4000" dirty="0" smtClean="0">
                <a:solidFill>
                  <a:srgbClr val="F14124"/>
                </a:solidFill>
                <a:latin typeface="PermianSansTypeface" pitchFamily="50" charset="0"/>
              </a:rPr>
              <a:t>2021 </a:t>
            </a:r>
            <a:r>
              <a:rPr lang="ru-RU" altLang="ru-RU" sz="4000" dirty="0">
                <a:solidFill>
                  <a:srgbClr val="F14124"/>
                </a:solidFill>
                <a:latin typeface="PermianSansTypeface" pitchFamily="50" charset="0"/>
              </a:rPr>
              <a:t>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18880" y="5517230"/>
            <a:ext cx="4824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solidFill>
                  <a:prstClr val="black"/>
                </a:solidFill>
                <a:latin typeface="PermianSansTypeface" pitchFamily="50" charset="0"/>
              </a:rPr>
              <a:t>Докладчик:   Заместитель главы администрации муниципального района </a:t>
            </a:r>
          </a:p>
          <a:p>
            <a:r>
              <a:rPr lang="ru-RU" altLang="ru-RU" sz="1600" dirty="0">
                <a:solidFill>
                  <a:prstClr val="black"/>
                </a:solidFill>
                <a:latin typeface="PermianSansTypeface" pitchFamily="50" charset="0"/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56981" cy="12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43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0618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содержание ОМС за </a:t>
            </a:r>
            <a:r>
              <a:rPr lang="ru-RU" sz="24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 руб. 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611044"/>
              </p:ext>
            </p:extLst>
          </p:nvPr>
        </p:nvGraphicFramePr>
        <p:xfrm>
          <a:off x="251520" y="548680"/>
          <a:ext cx="8712968" cy="6120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5309"/>
                <a:gridCol w="2272553"/>
                <a:gridCol w="2272553"/>
                <a:gridCol w="2272553"/>
              </a:tblGrid>
              <a:tr h="755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(с учетом п.2.6.2 Порядка и п.4.2. Методики)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содержание ОМС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норматива                                ("-" превышение)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2 825,0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2 318,2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4 944,0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6 067,5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2 059,2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7 063,7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8 038,5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-974,8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7 064,1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6 897,5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5 649,1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Пальниковское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2 118,5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2 114,8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Савинское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4 945,8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11 600,9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-6 655,1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5 651,0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5 604,2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Усть-Качкинское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4 237,0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4 098,3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4 159,4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3 863,5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2 118,2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2 112,6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2 119,4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1 999,6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  <a:tr h="3156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Юго-Камское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6 355,6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5981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содержание ОМС на </a:t>
            </a:r>
            <a:r>
              <a:rPr lang="ru-RU" sz="2400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 руб. 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964174"/>
              </p:ext>
            </p:extLst>
          </p:nvPr>
        </p:nvGraphicFramePr>
        <p:xfrm>
          <a:off x="251520" y="836706"/>
          <a:ext cx="8784977" cy="5912621"/>
        </p:xfrm>
        <a:graphic>
          <a:graphicData uri="http://schemas.openxmlformats.org/drawingml/2006/table">
            <a:tbl>
              <a:tblPr/>
              <a:tblGrid>
                <a:gridCol w="707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04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77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1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933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74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(с учетом п.2.6.2 Порядка и п.4.2. Методики)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содержание ОМС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норматива                                ("-" превышение)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825,0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2 448,0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11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4 943,4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5 965,3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2 092,1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6 285,2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6 813,6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614,7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5 614,7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1 960,7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2 032,4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8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945,8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11 226,2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-6 280,4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5 651,0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5 651,0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8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237,0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4 236,4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4 082,8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2 038,8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2174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редней заработной платы работников учреждения культуры сельский поселений по состоянию 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01.01.2022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9342293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2236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11398057"/>
              </p:ext>
            </p:extLst>
          </p:nvPr>
        </p:nvGraphicFramePr>
        <p:xfrm>
          <a:off x="251520" y="620688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Доля расходов на содержание ОМСУ в общем объеме расходов</a:t>
            </a:r>
          </a:p>
        </p:txBody>
      </p:sp>
    </p:spTree>
    <p:extLst>
      <p:ext uri="{BB962C8B-B14F-4D97-AF65-F5344CB8AC3E}">
        <p14:creationId xmlns:p14="http://schemas.microsoft.com/office/powerpoint/2010/main" val="139607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04851312"/>
              </p:ext>
            </p:extLst>
          </p:nvPr>
        </p:nvGraphicFramePr>
        <p:xfrm>
          <a:off x="251520" y="620688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НДФЛ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97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15893790"/>
              </p:ext>
            </p:extLst>
          </p:nvPr>
        </p:nvGraphicFramePr>
        <p:xfrm>
          <a:off x="251520" y="620688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Налог на имущество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4765154"/>
              </p:ext>
            </p:extLst>
          </p:nvPr>
        </p:nvGraphicFramePr>
        <p:xfrm>
          <a:off x="251520" y="620688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Земельный налог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61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Субсидии бюджетам сельских поселений (</a:t>
            </a:r>
            <a:r>
              <a:rPr lang="ru-RU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3396685"/>
              </p:ext>
            </p:extLst>
          </p:nvPr>
        </p:nvGraphicFramePr>
        <p:xfrm>
          <a:off x="755576" y="836712"/>
          <a:ext cx="7848873" cy="50685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4607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поселения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субсидий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субсидий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077,0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1 399,6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3 403,5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12 053,1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6 742,7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2 409,0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12 917,5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4 567,4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9 434,6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3 051,2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7 481,5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54 646,6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20 890,5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891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0" y="1835696"/>
            <a:ext cx="8929072" cy="4617640"/>
          </a:xfrm>
        </p:spPr>
        <p:txBody>
          <a:bodyPr>
            <a:normAutofit/>
          </a:bodyPr>
          <a:lstStyle/>
          <a:p>
            <a:pPr indent="576263" algn="just">
              <a:spcAft>
                <a:spcPts val="0"/>
              </a:spcAft>
              <a:buNone/>
            </a:pPr>
            <a:r>
              <a:rPr lang="ru-RU" u="sng" dirty="0" smtClean="0">
                <a:latin typeface="Times New Roman"/>
                <a:ea typeface="Times New Roman"/>
              </a:rPr>
              <a:t>- подпункт </a:t>
            </a:r>
            <a:r>
              <a:rPr lang="ru-RU" u="sng" dirty="0">
                <a:latin typeface="Times New Roman"/>
                <a:ea typeface="Times New Roman"/>
              </a:rPr>
              <a:t>1.5.3. пункта 1.5. раздела I изложить в следующей редакции: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</a:rPr>
              <a:t>«1.5.3.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Calibri"/>
              </a:rPr>
              <a:t>мероприятия по переселению граждан из аварийного жилищного фонда в рамках реализации мероприятий федеральных и (или) региональных программ, </a:t>
            </a:r>
            <a:r>
              <a:rPr lang="ru-RU" b="1" dirty="0">
                <a:latin typeface="Times New Roman"/>
                <a:ea typeface="Calibri"/>
              </a:rPr>
              <a:t>в том числе мероприятия по сносу этих домов</a:t>
            </a:r>
            <a:r>
              <a:rPr lang="ru-RU" dirty="0">
                <a:latin typeface="Times New Roman"/>
                <a:ea typeface="Calibri"/>
              </a:rPr>
              <a:t>;».</a:t>
            </a:r>
            <a:endParaRPr lang="ru-RU" dirty="0">
              <a:latin typeface="Times New Roman"/>
              <a:ea typeface="Times New Roman"/>
            </a:endParaRPr>
          </a:p>
          <a:p>
            <a:pPr indent="576263" algn="just">
              <a:spcAft>
                <a:spcPts val="0"/>
              </a:spcAft>
              <a:buNone/>
            </a:pPr>
            <a:r>
              <a:rPr lang="ru-RU" u="sng" dirty="0" smtClean="0">
                <a:latin typeface="Times New Roman"/>
                <a:ea typeface="Times New Roman"/>
              </a:rPr>
              <a:t>- дополнить </a:t>
            </a:r>
            <a:r>
              <a:rPr lang="ru-RU" u="sng" dirty="0">
                <a:latin typeface="Times New Roman"/>
                <a:ea typeface="Times New Roman"/>
              </a:rPr>
              <a:t>пункт 1.5. раздела I подпунктом 1.5.14 следующего </a:t>
            </a:r>
            <a:r>
              <a:rPr lang="ru-RU" dirty="0">
                <a:latin typeface="Times New Roman"/>
                <a:ea typeface="Times New Roman"/>
              </a:rPr>
              <a:t>содержания: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«1.5.14. </a:t>
            </a:r>
            <a:r>
              <a:rPr lang="ru-RU" b="1" dirty="0">
                <a:latin typeface="Times New Roman"/>
                <a:ea typeface="Times New Roman"/>
              </a:rPr>
              <a:t>мероприятия по разработке программ комплексного развития социальной инфраструктуры, систем коммунальной, транспортной инфраструктуры поселений, а также схем водоснабжения, водоотведения, теплоснабжения, газоснабжения, комплексных схем организации дорожного движения</a:t>
            </a:r>
            <a:r>
              <a:rPr lang="ru-RU" dirty="0">
                <a:latin typeface="Times New Roman"/>
                <a:ea typeface="Times New Roman"/>
              </a:rPr>
              <a:t>.».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u="sng" dirty="0" smtClean="0">
                <a:latin typeface="Times New Roman"/>
                <a:ea typeface="Times New Roman"/>
              </a:rPr>
              <a:t>- подпункт </a:t>
            </a:r>
            <a:r>
              <a:rPr lang="ru-RU" u="sng" dirty="0">
                <a:latin typeface="Times New Roman"/>
                <a:ea typeface="Times New Roman"/>
              </a:rPr>
              <a:t>1.6.6. пункта 1.6. раздела I изложить в следующей редакции: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«1.6.6. объекты, указанные в пункте 1.5 раздела 1 настоящего Порядка, </a:t>
            </a:r>
            <a:r>
              <a:rPr lang="ru-RU" b="1" dirty="0">
                <a:latin typeface="Times New Roman"/>
                <a:ea typeface="Times New Roman"/>
              </a:rPr>
              <a:t>в течение срока действия Соглашения о предоставлении субсидии могут являться объектами концессионного соглашения, если мероприятия (работы) не предусмотрены в перечне обязательств концессионного соглашения</a:t>
            </a:r>
            <a:r>
              <a:rPr lang="ru-RU" dirty="0">
                <a:latin typeface="Times New Roman"/>
                <a:ea typeface="Times New Roman"/>
              </a:rPr>
              <a:t>.».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144096" y="111516"/>
            <a:ext cx="8784976" cy="17333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Порядок предоставления субсидий из бюджета Пермского муниципального района бюджетам поселений Пермского муниципального района в целях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расходных обязательств, возникающих при выполнении полномочий органов местного самоуправления сельских поселений по решению вопросов местного значения, утвержденный решением Земского Собрания от 26.12.2019 № 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 (проект):</a:t>
            </a:r>
            <a:endParaRPr lang="ru-RU" sz="1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2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435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62830371"/>
              </p:ext>
            </p:extLst>
          </p:nvPr>
        </p:nvGraphicFramePr>
        <p:xfrm>
          <a:off x="37784" y="1556792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753383"/>
              </p:ext>
            </p:extLst>
          </p:nvPr>
        </p:nvGraphicFramePr>
        <p:xfrm>
          <a:off x="6156176" y="625252"/>
          <a:ext cx="2808312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9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1065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13245192"/>
              </p:ext>
            </p:extLst>
          </p:nvPr>
        </p:nvGraphicFramePr>
        <p:xfrm>
          <a:off x="-25092" y="665312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49284"/>
              </p:ext>
            </p:extLst>
          </p:nvPr>
        </p:nvGraphicFramePr>
        <p:xfrm>
          <a:off x="6156176" y="1124744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11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74240"/>
            <a:ext cx="8784976" cy="8352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налогу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23621208"/>
              </p:ext>
            </p:extLst>
          </p:nvPr>
        </p:nvGraphicFramePr>
        <p:xfrm>
          <a:off x="0" y="548680"/>
          <a:ext cx="9119623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928257"/>
              </p:ext>
            </p:extLst>
          </p:nvPr>
        </p:nvGraphicFramePr>
        <p:xfrm>
          <a:off x="6156176" y="1052736"/>
          <a:ext cx="280831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41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8064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16805851"/>
              </p:ext>
            </p:extLst>
          </p:nvPr>
        </p:nvGraphicFramePr>
        <p:xfrm>
          <a:off x="-31652" y="663893"/>
          <a:ext cx="9159114" cy="610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978712"/>
              </p:ext>
            </p:extLst>
          </p:nvPr>
        </p:nvGraphicFramePr>
        <p:xfrm>
          <a:off x="6156176" y="1052736"/>
          <a:ext cx="280831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92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036496" cy="8928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налогу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/>
            </a:r>
            <a:b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18806881"/>
              </p:ext>
            </p:extLst>
          </p:nvPr>
        </p:nvGraphicFramePr>
        <p:xfrm>
          <a:off x="0" y="577483"/>
          <a:ext cx="9109470" cy="6280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489652"/>
              </p:ext>
            </p:extLst>
          </p:nvPr>
        </p:nvGraphicFramePr>
        <p:xfrm>
          <a:off x="6156176" y="1124744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61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2241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земельному налогу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25069744"/>
              </p:ext>
            </p:extLst>
          </p:nvPr>
        </p:nvGraphicFramePr>
        <p:xfrm>
          <a:off x="35496" y="804743"/>
          <a:ext cx="9108504" cy="6021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133571"/>
              </p:ext>
            </p:extLst>
          </p:nvPr>
        </p:nvGraphicFramePr>
        <p:xfrm>
          <a:off x="6156176" y="980728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579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20880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неналоговым доходам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01.01.2022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12822154"/>
              </p:ext>
            </p:extLst>
          </p:nvPr>
        </p:nvGraphicFramePr>
        <p:xfrm>
          <a:off x="179512" y="665313"/>
          <a:ext cx="882148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56911"/>
              </p:ext>
            </p:extLst>
          </p:nvPr>
        </p:nvGraphicFramePr>
        <p:xfrm>
          <a:off x="5508104" y="1124744"/>
          <a:ext cx="331236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01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исполнения расходов бюджетов поселений за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2021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год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90549103"/>
              </p:ext>
            </p:extLst>
          </p:nvPr>
        </p:nvGraphicFramePr>
        <p:xfrm>
          <a:off x="35496" y="685314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7222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1066</Words>
  <Application>Microsoft Office PowerPoint</Application>
  <PresentationFormat>Экран (4:3)</PresentationFormat>
  <Paragraphs>542</Paragraphs>
  <Slides>18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3_Воздушный поток</vt:lpstr>
      <vt:lpstr>4_Воздушный поток</vt:lpstr>
      <vt:lpstr>Презентация PowerPoint</vt:lpstr>
      <vt:lpstr>Анализ исполнения планов по доходам бюджетов поселений   по состоянию на 01.01.2022  </vt:lpstr>
      <vt:lpstr>Анализ исполнения планов по налоговым и неналоговым доходам бюджетов поселений по состоянию на 01.01.2022  (без учета доходов от платных услуг)  </vt:lpstr>
      <vt:lpstr>Анализ исполнения планов по налогу на доходы физических лиц бюджетов поселений по состоянию на 01.01.2022 </vt:lpstr>
      <vt:lpstr>Анализ исполнения планов по доходам от подакцизных товаров (продукции) бюджетов поселений по состоянию на 01.01.2022</vt:lpstr>
      <vt:lpstr>Анализ исполнения планов по налогу на имущество физических лиц бюджетов поселений  по состоянию на 01.01.2022 </vt:lpstr>
      <vt:lpstr>Анализ исполнения планов  по земельному налогу бюджетов поселений  по состоянию на 01.01.2022 </vt:lpstr>
      <vt:lpstr>Анализ исполнения планов по неналоговым доходам  бюджетов поселений по состоянию на 01.01.2022 </vt:lpstr>
      <vt:lpstr>Анализ исполнения расходов бюджетов поселений за 2021 год  </vt:lpstr>
      <vt:lpstr>Расходы на содержание ОМС за 2021 год, тыс. руб.    </vt:lpstr>
      <vt:lpstr>Расходы на содержание ОМС на 2022 год, тыс. руб.    </vt:lpstr>
      <vt:lpstr>Анализ средней заработной платы работников учреждения культуры сельский поселений по состоянию на 01.01.2022</vt:lpstr>
      <vt:lpstr>Доля расходов на содержание ОМСУ в общем объеме расходов</vt:lpstr>
      <vt:lpstr>НДФЛ</vt:lpstr>
      <vt:lpstr>Налог на имущество</vt:lpstr>
      <vt:lpstr>Земельный налог</vt:lpstr>
      <vt:lpstr>Субсидии бюджетам сельских поселений (тыс.руб.)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feu21-02</cp:lastModifiedBy>
  <cp:revision>101</cp:revision>
  <cp:lastPrinted>2022-02-03T05:42:04Z</cp:lastPrinted>
  <dcterms:created xsi:type="dcterms:W3CDTF">2020-08-21T09:03:44Z</dcterms:created>
  <dcterms:modified xsi:type="dcterms:W3CDTF">2022-02-03T08:28:45Z</dcterms:modified>
</cp:coreProperties>
</file>